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96" r:id="rId3"/>
    <p:sldId id="297" r:id="rId4"/>
    <p:sldId id="295" r:id="rId5"/>
    <p:sldId id="259" r:id="rId6"/>
    <p:sldId id="298" r:id="rId7"/>
    <p:sldId id="260" r:id="rId8"/>
    <p:sldId id="263" r:id="rId9"/>
    <p:sldId id="299" r:id="rId10"/>
    <p:sldId id="285" r:id="rId11"/>
    <p:sldId id="300" r:id="rId12"/>
    <p:sldId id="271" r:id="rId13"/>
    <p:sldId id="301" r:id="rId14"/>
    <p:sldId id="261" r:id="rId15"/>
    <p:sldId id="302" r:id="rId16"/>
    <p:sldId id="275" r:id="rId17"/>
    <p:sldId id="284" r:id="rId18"/>
    <p:sldId id="278" r:id="rId19"/>
    <p:sldId id="303" r:id="rId20"/>
    <p:sldId id="304" r:id="rId21"/>
    <p:sldId id="305" r:id="rId22"/>
    <p:sldId id="279" r:id="rId23"/>
    <p:sldId id="280" r:id="rId24"/>
    <p:sldId id="281" r:id="rId25"/>
    <p:sldId id="287" r:id="rId26"/>
    <p:sldId id="309" r:id="rId27"/>
    <p:sldId id="310" r:id="rId28"/>
    <p:sldId id="311" r:id="rId29"/>
    <p:sldId id="312" r:id="rId30"/>
    <p:sldId id="313" r:id="rId31"/>
    <p:sldId id="314" r:id="rId32"/>
    <p:sldId id="315" r:id="rId33"/>
    <p:sldId id="306" r:id="rId34"/>
    <p:sldId id="319" r:id="rId35"/>
    <p:sldId id="320" r:id="rId36"/>
    <p:sldId id="321" r:id="rId37"/>
    <p:sldId id="322" r:id="rId38"/>
    <p:sldId id="323" r:id="rId39"/>
    <p:sldId id="324" r:id="rId40"/>
    <p:sldId id="307" r:id="rId41"/>
    <p:sldId id="266" r:id="rId42"/>
    <p:sldId id="325" r:id="rId43"/>
    <p:sldId id="267" r:id="rId44"/>
    <p:sldId id="316" r:id="rId45"/>
    <p:sldId id="317" r:id="rId46"/>
    <p:sldId id="318" r:id="rId47"/>
    <p:sldId id="326" r:id="rId48"/>
    <p:sldId id="327" r:id="rId49"/>
    <p:sldId id="308" r:id="rId50"/>
    <p:sldId id="268" r:id="rId51"/>
    <p:sldId id="269" r:id="rId52"/>
    <p:sldId id="27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C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42" autoAdjust="0"/>
    <p:restoredTop sz="94660"/>
  </p:normalViewPr>
  <p:slideViewPr>
    <p:cSldViewPr snapToGrid="0">
      <p:cViewPr varScale="1">
        <p:scale>
          <a:sx n="69" d="100"/>
          <a:sy n="69" d="100"/>
        </p:scale>
        <p:origin x="318"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CBB26D2-FA76-4820-865B-FC81777EEE94}"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1951235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BB26D2-FA76-4820-865B-FC81777EEE94}"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3365913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BB26D2-FA76-4820-865B-FC81777EEE94}"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1839456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BB26D2-FA76-4820-865B-FC81777EEE94}"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126239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BB26D2-FA76-4820-865B-FC81777EEE94}"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142925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BB26D2-FA76-4820-865B-FC81777EEE94}" type="datetimeFigureOut">
              <a:rPr lang="en-US" smtClean="0"/>
              <a:t>3/20/2019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962432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BB26D2-FA76-4820-865B-FC81777EEE94}" type="datetimeFigureOut">
              <a:rPr lang="en-US" smtClean="0"/>
              <a:t>3/20/2019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416856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BB26D2-FA76-4820-865B-FC81777EEE94}" type="datetimeFigureOut">
              <a:rPr lang="en-US" smtClean="0"/>
              <a:t>3/20/2019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2098062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B26D2-FA76-4820-865B-FC81777EEE94}" type="datetimeFigureOut">
              <a:rPr lang="en-US" smtClean="0"/>
              <a:t>3/20/2019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176732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BB26D2-FA76-4820-865B-FC81777EEE94}" type="datetimeFigureOut">
              <a:rPr lang="en-US" smtClean="0"/>
              <a:t>3/20/2019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618303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BB26D2-FA76-4820-865B-FC81777EEE94}" type="datetimeFigureOut">
              <a:rPr lang="en-US" smtClean="0"/>
              <a:t>3/20/2019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A4481-2064-4B05-B21C-D4F21AE7E9DE}" type="slidenum">
              <a:rPr lang="en-US" smtClean="0"/>
              <a:t>‹#›</a:t>
            </a:fld>
            <a:endParaRPr lang="en-US"/>
          </a:p>
        </p:txBody>
      </p:sp>
    </p:spTree>
    <p:extLst>
      <p:ext uri="{BB962C8B-B14F-4D97-AF65-F5344CB8AC3E}">
        <p14:creationId xmlns:p14="http://schemas.microsoft.com/office/powerpoint/2010/main" val="46901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B26D2-FA76-4820-865B-FC81777EEE94}" type="datetimeFigureOut">
              <a:rPr lang="en-US" smtClean="0"/>
              <a:t>3/20/2019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A4481-2064-4B05-B21C-D4F21AE7E9DE}" type="slidenum">
              <a:rPr lang="en-US" smtClean="0"/>
              <a:t>‹#›</a:t>
            </a:fld>
            <a:endParaRPr lang="en-US"/>
          </a:p>
        </p:txBody>
      </p:sp>
    </p:spTree>
    <p:extLst>
      <p:ext uri="{BB962C8B-B14F-4D97-AF65-F5344CB8AC3E}">
        <p14:creationId xmlns:p14="http://schemas.microsoft.com/office/powerpoint/2010/main" val="6414880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apifootball.com/"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092" y="285236"/>
            <a:ext cx="11333409" cy="2387600"/>
          </a:xfrm>
        </p:spPr>
        <p:txBody>
          <a:bodyPr>
            <a:normAutofit/>
          </a:bodyPr>
          <a:lstStyle/>
          <a:p>
            <a:pPr algn="ctr"/>
            <a:r>
              <a:rPr lang="en-US" dirty="0">
                <a:cs typeface="Arial" panose="020B0604020202020204" pitchFamily="34" charset="0"/>
              </a:rPr>
              <a:t>Event Spotting in </a:t>
            </a:r>
            <a:r>
              <a:rPr lang="en-US" dirty="0">
                <a:solidFill>
                  <a:schemeClr val="accent6">
                    <a:lumMod val="75000"/>
                  </a:schemeClr>
                </a:solidFill>
                <a:cs typeface="Arial" panose="020B0604020202020204" pitchFamily="34" charset="0"/>
              </a:rPr>
              <a:t>Soccer</a:t>
            </a:r>
            <a:r>
              <a:rPr lang="en-US" dirty="0">
                <a:cs typeface="Arial" panose="020B0604020202020204" pitchFamily="34" charset="0"/>
              </a:rPr>
              <a:t> Games </a:t>
            </a:r>
          </a:p>
        </p:txBody>
      </p:sp>
      <p:sp>
        <p:nvSpPr>
          <p:cNvPr id="4" name="TextBox 3"/>
          <p:cNvSpPr txBox="1"/>
          <p:nvPr/>
        </p:nvSpPr>
        <p:spPr>
          <a:xfrm>
            <a:off x="3730378" y="4078714"/>
            <a:ext cx="7912124" cy="1323439"/>
          </a:xfrm>
          <a:prstGeom prst="rect">
            <a:avLst/>
          </a:prstGeom>
          <a:noFill/>
        </p:spPr>
        <p:txBody>
          <a:bodyPr wrap="square" rtlCol="0">
            <a:spAutoFit/>
          </a:bodyPr>
          <a:lstStyle/>
          <a:p>
            <a:r>
              <a:rPr lang="en-US" sz="1600" b="1" dirty="0">
                <a:cs typeface="Arial" panose="020B0604020202020204" pitchFamily="34" charset="0"/>
              </a:rPr>
              <a:t>Guide 			: 		</a:t>
            </a:r>
            <a:r>
              <a:rPr lang="en-US" sz="1600" b="1" dirty="0" err="1">
                <a:cs typeface="Arial" panose="020B0604020202020204" pitchFamily="34" charset="0"/>
              </a:rPr>
              <a:t>Dr.S.Sudha</a:t>
            </a:r>
            <a:endParaRPr lang="en-US" sz="1600" b="1" dirty="0">
              <a:cs typeface="Arial" panose="020B0604020202020204" pitchFamily="34" charset="0"/>
            </a:endParaRPr>
          </a:p>
          <a:p>
            <a:endParaRPr lang="en-US" sz="1600" b="1" dirty="0">
              <a:cs typeface="Arial" panose="020B0604020202020204" pitchFamily="34" charset="0"/>
            </a:endParaRPr>
          </a:p>
          <a:p>
            <a:r>
              <a:rPr lang="en-US" sz="1600" b="1" dirty="0">
                <a:cs typeface="Arial" panose="020B0604020202020204" pitchFamily="34" charset="0"/>
              </a:rPr>
              <a:t>Team Members		:		Hari Krishna Nagarajan			2015103017</a:t>
            </a:r>
          </a:p>
          <a:p>
            <a:r>
              <a:rPr lang="en-US" sz="1600" b="1" dirty="0">
                <a:cs typeface="Arial" panose="020B0604020202020204" pitchFamily="34" charset="0"/>
              </a:rPr>
              <a:t>						</a:t>
            </a:r>
            <a:r>
              <a:rPr lang="en-US" sz="1600" b="1" dirty="0" err="1">
                <a:cs typeface="Arial" panose="020B0604020202020204" pitchFamily="34" charset="0"/>
              </a:rPr>
              <a:t>Sreevatsan</a:t>
            </a:r>
            <a:r>
              <a:rPr lang="en-US" sz="1600" b="1" dirty="0">
                <a:cs typeface="Arial" panose="020B0604020202020204" pitchFamily="34" charset="0"/>
              </a:rPr>
              <a:t> </a:t>
            </a:r>
            <a:r>
              <a:rPr lang="en-US" sz="1600" b="1" dirty="0" err="1">
                <a:cs typeface="Arial" panose="020B0604020202020204" pitchFamily="34" charset="0"/>
              </a:rPr>
              <a:t>Agoramurthy</a:t>
            </a:r>
            <a:r>
              <a:rPr lang="en-US" sz="1600" b="1" dirty="0">
                <a:cs typeface="Arial" panose="020B0604020202020204" pitchFamily="34" charset="0"/>
              </a:rPr>
              <a:t>			2015103023</a:t>
            </a:r>
          </a:p>
          <a:p>
            <a:r>
              <a:rPr lang="en-US" sz="1600" b="1" dirty="0">
                <a:cs typeface="Arial" panose="020B0604020202020204" pitchFamily="34" charset="0"/>
              </a:rPr>
              <a:t>						</a:t>
            </a:r>
            <a:r>
              <a:rPr lang="en-US" sz="1600" b="1" dirty="0" err="1">
                <a:cs typeface="Arial" panose="020B0604020202020204" pitchFamily="34" charset="0"/>
              </a:rPr>
              <a:t>Sribashyam</a:t>
            </a:r>
            <a:r>
              <a:rPr lang="en-US" sz="1600" b="1" dirty="0">
                <a:cs typeface="Arial" panose="020B0604020202020204" pitchFamily="34" charset="0"/>
              </a:rPr>
              <a:t> </a:t>
            </a:r>
            <a:r>
              <a:rPr lang="en-US" sz="1600" b="1" dirty="0" err="1">
                <a:cs typeface="Arial" panose="020B0604020202020204" pitchFamily="34" charset="0"/>
              </a:rPr>
              <a:t>Sriranjan</a:t>
            </a:r>
            <a:r>
              <a:rPr lang="en-US" sz="1600" b="1" dirty="0">
                <a:cs typeface="Arial" panose="020B0604020202020204" pitchFamily="34" charset="0"/>
              </a:rPr>
              <a:t> Srinivas		2015103049</a:t>
            </a:r>
          </a:p>
        </p:txBody>
      </p:sp>
    </p:spTree>
    <p:extLst>
      <p:ext uri="{BB962C8B-B14F-4D97-AF65-F5344CB8AC3E}">
        <p14:creationId xmlns:p14="http://schemas.microsoft.com/office/powerpoint/2010/main" val="349183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83224"/>
            <a:ext cx="10515600" cy="3693739"/>
          </a:xfrm>
        </p:spPr>
        <p:txBody>
          <a:bodyPr/>
          <a:lstStyle/>
          <a:p>
            <a:r>
              <a:rPr lang="en-US" dirty="0"/>
              <a:t>Collection of the dataset and the preprocessing of it.</a:t>
            </a:r>
          </a:p>
          <a:p>
            <a:r>
              <a:rPr lang="en-US" dirty="0"/>
              <a:t>Standardizing video footage.</a:t>
            </a:r>
          </a:p>
          <a:p>
            <a:r>
              <a:rPr lang="en-US" dirty="0"/>
              <a:t>Synchronization of video footage &amp; timestamp.</a:t>
            </a:r>
          </a:p>
          <a:p>
            <a:r>
              <a:rPr lang="en-US" dirty="0"/>
              <a:t>Variety of options available for feature extraction.</a:t>
            </a:r>
          </a:p>
          <a:p>
            <a:r>
              <a:rPr lang="en-US" dirty="0"/>
              <a:t>Very large size of features – 5024*512.</a:t>
            </a:r>
          </a:p>
          <a:p>
            <a:pPr marL="0" indent="0">
              <a:buNone/>
            </a:pPr>
            <a:endParaRPr lang="en-US" dirty="0"/>
          </a:p>
          <a:p>
            <a:endParaRPr lang="en-US" dirty="0"/>
          </a:p>
          <a:p>
            <a:endParaRPr lang="en-US" dirty="0"/>
          </a:p>
        </p:txBody>
      </p:sp>
      <p:sp>
        <p:nvSpPr>
          <p:cNvPr id="4" name="Title 1"/>
          <p:cNvSpPr>
            <a:spLocks noGrp="1"/>
          </p:cNvSpPr>
          <p:nvPr>
            <p:ph type="title"/>
          </p:nvPr>
        </p:nvSpPr>
        <p:spPr>
          <a:xfrm>
            <a:off x="838200" y="365125"/>
            <a:ext cx="10515600" cy="504451"/>
          </a:xfrm>
        </p:spPr>
        <p:txBody>
          <a:bodyPr>
            <a:normAutofit/>
          </a:bodyPr>
          <a:lstStyle/>
          <a:p>
            <a:pPr algn="ctr"/>
            <a:r>
              <a:rPr lang="en-US" sz="2800" dirty="0">
                <a:solidFill>
                  <a:schemeClr val="accent6">
                    <a:lumMod val="75000"/>
                  </a:schemeClr>
                </a:solidFill>
                <a:cs typeface="Arial" panose="020B0604020202020204" pitchFamily="34" charset="0"/>
              </a:rPr>
              <a:t>Summary of Issues</a:t>
            </a:r>
          </a:p>
        </p:txBody>
      </p:sp>
    </p:spTree>
    <p:extLst>
      <p:ext uri="{BB962C8B-B14F-4D97-AF65-F5344CB8AC3E}">
        <p14:creationId xmlns:p14="http://schemas.microsoft.com/office/powerpoint/2010/main" val="185264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PROPOSED SYSTEM</a:t>
            </a:r>
          </a:p>
        </p:txBody>
      </p:sp>
    </p:spTree>
    <p:extLst>
      <p:ext uri="{BB962C8B-B14F-4D97-AF65-F5344CB8AC3E}">
        <p14:creationId xmlns:p14="http://schemas.microsoft.com/office/powerpoint/2010/main" val="113023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700"/>
            <a:ext cx="10515600" cy="600159"/>
          </a:xfrm>
        </p:spPr>
        <p:txBody>
          <a:bodyPr>
            <a:normAutofit/>
          </a:bodyPr>
          <a:lstStyle/>
          <a:p>
            <a:pPr algn="ctr"/>
            <a:r>
              <a:rPr lang="en-US" sz="2800" dirty="0">
                <a:solidFill>
                  <a:schemeClr val="accent6">
                    <a:lumMod val="75000"/>
                  </a:schemeClr>
                </a:solidFill>
                <a:cs typeface="Arial" panose="020B0604020202020204" pitchFamily="34" charset="0"/>
              </a:rPr>
              <a:t>Proposed</a:t>
            </a:r>
            <a:r>
              <a:rPr lang="en-US" sz="2800" dirty="0">
                <a:solidFill>
                  <a:schemeClr val="accent6">
                    <a:lumMod val="75000"/>
                  </a:schemeClr>
                </a:solidFill>
              </a:rPr>
              <a:t> </a:t>
            </a:r>
            <a:r>
              <a:rPr lang="en-US" sz="2800" dirty="0">
                <a:solidFill>
                  <a:schemeClr val="accent6">
                    <a:lumMod val="75000"/>
                  </a:schemeClr>
                </a:solidFill>
                <a:cs typeface="Arial" panose="020B0604020202020204" pitchFamily="34" charset="0"/>
              </a:rPr>
              <a:t>System</a:t>
            </a:r>
          </a:p>
        </p:txBody>
      </p:sp>
      <p:sp>
        <p:nvSpPr>
          <p:cNvPr id="3" name="Content Placeholder 2"/>
          <p:cNvSpPr>
            <a:spLocks noGrp="1"/>
          </p:cNvSpPr>
          <p:nvPr>
            <p:ph idx="1"/>
          </p:nvPr>
        </p:nvSpPr>
        <p:spPr>
          <a:xfrm>
            <a:off x="838200" y="1390918"/>
            <a:ext cx="10515600" cy="4786045"/>
          </a:xfrm>
        </p:spPr>
        <p:txBody>
          <a:bodyPr>
            <a:normAutofit fontScale="92500" lnSpcReduction="10000"/>
          </a:bodyPr>
          <a:lstStyle/>
          <a:p>
            <a:pPr marL="514350" indent="-514350">
              <a:buFont typeface="+mj-lt"/>
              <a:buAutoNum type="arabicPeriod"/>
            </a:pPr>
            <a:r>
              <a:rPr lang="en-US" dirty="0"/>
              <a:t>We collect the video footage of games and edit them to match our requirements. </a:t>
            </a:r>
          </a:p>
          <a:p>
            <a:pPr marL="514350" indent="-514350">
              <a:buFont typeface="+mj-lt"/>
              <a:buAutoNum type="arabicPeriod"/>
            </a:pPr>
            <a:r>
              <a:rPr lang="en-US" dirty="0"/>
              <a:t>We also crawl the internet using </a:t>
            </a:r>
            <a:r>
              <a:rPr lang="en-US" dirty="0" err="1"/>
              <a:t>APIFootball</a:t>
            </a:r>
            <a:r>
              <a:rPr lang="en-US" dirty="0"/>
              <a:t> and get match reports for the corresponding videos.</a:t>
            </a:r>
          </a:p>
          <a:p>
            <a:pPr marL="514350" indent="-514350">
              <a:buFont typeface="+mj-lt"/>
              <a:buAutoNum type="arabicPeriod"/>
            </a:pPr>
            <a:r>
              <a:rPr lang="en-US" dirty="0"/>
              <a:t>We then use </a:t>
            </a:r>
            <a:r>
              <a:rPr lang="en-US" dirty="0" err="1"/>
              <a:t>ResNet</a:t>
            </a:r>
            <a:r>
              <a:rPr lang="en-US" dirty="0"/>
              <a:t> instance to generate all the frame features for our videos.</a:t>
            </a:r>
          </a:p>
          <a:p>
            <a:pPr marL="514350" indent="-514350">
              <a:buFont typeface="+mj-lt"/>
              <a:buAutoNum type="arabicPeriod"/>
            </a:pPr>
            <a:r>
              <a:rPr lang="en-US" dirty="0"/>
              <a:t>Since the dimensions of the frame feature for each video is very big, we use PCA in order reduce it.</a:t>
            </a:r>
          </a:p>
          <a:p>
            <a:pPr marL="514350" indent="-514350">
              <a:buFont typeface="+mj-lt"/>
              <a:buAutoNum type="arabicPeriod"/>
            </a:pPr>
            <a:r>
              <a:rPr lang="en-US" dirty="0"/>
              <a:t>After obtaining the reduced frame features we then feed into a Neural Network along with the annotations of the events and build a model that will learn each event.</a:t>
            </a:r>
          </a:p>
          <a:p>
            <a:pPr marL="514350" indent="-514350">
              <a:buFont typeface="+mj-lt"/>
              <a:buAutoNum type="arabicPeriod"/>
            </a:pPr>
            <a:r>
              <a:rPr lang="en-US" dirty="0"/>
              <a:t>We can then use this model to predict the classes.</a:t>
            </a:r>
          </a:p>
          <a:p>
            <a:pPr marL="514350" indent="-514350">
              <a:buFont typeface="+mj-lt"/>
              <a:buAutoNum type="arabicPeriod"/>
            </a:pPr>
            <a:endParaRPr lang="en-US" dirty="0"/>
          </a:p>
        </p:txBody>
      </p:sp>
    </p:spTree>
    <p:extLst>
      <p:ext uri="{BB962C8B-B14F-4D97-AF65-F5344CB8AC3E}">
        <p14:creationId xmlns:p14="http://schemas.microsoft.com/office/powerpoint/2010/main" val="160238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SYSTEM ARCHITECTURE</a:t>
            </a:r>
          </a:p>
        </p:txBody>
      </p:sp>
    </p:spTree>
    <p:extLst>
      <p:ext uri="{BB962C8B-B14F-4D97-AF65-F5344CB8AC3E}">
        <p14:creationId xmlns:p14="http://schemas.microsoft.com/office/powerpoint/2010/main" val="2322853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046" y="389160"/>
            <a:ext cx="10515600" cy="543170"/>
          </a:xfrm>
        </p:spPr>
        <p:txBody>
          <a:bodyPr>
            <a:normAutofit/>
          </a:bodyPr>
          <a:lstStyle/>
          <a:p>
            <a:pPr algn="ctr"/>
            <a:r>
              <a:rPr lang="en-US" sz="2800" dirty="0">
                <a:solidFill>
                  <a:schemeClr val="accent6">
                    <a:lumMod val="75000"/>
                  </a:schemeClr>
                </a:solidFill>
                <a:cs typeface="Arial" panose="020B0604020202020204" pitchFamily="34" charset="0"/>
              </a:rPr>
              <a:t>System architecture </a:t>
            </a:r>
          </a:p>
        </p:txBody>
      </p:sp>
      <p:pic>
        <p:nvPicPr>
          <p:cNvPr id="5" name="Picture 4">
            <a:extLst>
              <a:ext uri="{FF2B5EF4-FFF2-40B4-BE49-F238E27FC236}">
                <a16:creationId xmlns:a16="http://schemas.microsoft.com/office/drawing/2014/main" id="{EFA96703-6B02-4B5B-898A-0E7DD32CC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179" y="1986489"/>
            <a:ext cx="8805642" cy="3571594"/>
          </a:xfrm>
          <a:prstGeom prst="rect">
            <a:avLst/>
          </a:prstGeom>
        </p:spPr>
      </p:pic>
    </p:spTree>
    <p:extLst>
      <p:ext uri="{BB962C8B-B14F-4D97-AF65-F5344CB8AC3E}">
        <p14:creationId xmlns:p14="http://schemas.microsoft.com/office/powerpoint/2010/main" val="2776441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MODULE DESCRIPTION</a:t>
            </a:r>
          </a:p>
        </p:txBody>
      </p:sp>
    </p:spTree>
    <p:extLst>
      <p:ext uri="{BB962C8B-B14F-4D97-AF65-F5344CB8AC3E}">
        <p14:creationId xmlns:p14="http://schemas.microsoft.com/office/powerpoint/2010/main" val="1168988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3197" y="287854"/>
            <a:ext cx="10515600" cy="608618"/>
          </a:xfrm>
        </p:spPr>
        <p:txBody>
          <a:bodyPr>
            <a:normAutofit/>
          </a:bodyPr>
          <a:lstStyle/>
          <a:p>
            <a:pPr algn="ctr"/>
            <a:r>
              <a:rPr lang="en-US" sz="2800" dirty="0">
                <a:solidFill>
                  <a:schemeClr val="accent6">
                    <a:lumMod val="75000"/>
                  </a:schemeClr>
                </a:solidFill>
                <a:cs typeface="Arial" panose="020B0604020202020204" pitchFamily="34" charset="0"/>
              </a:rPr>
              <a:t>Video Preprocessor</a:t>
            </a:r>
          </a:p>
        </p:txBody>
      </p:sp>
      <p:pic>
        <p:nvPicPr>
          <p:cNvPr id="3" name="Picture 2">
            <a:extLst>
              <a:ext uri="{FF2B5EF4-FFF2-40B4-BE49-F238E27FC236}">
                <a16:creationId xmlns:a16="http://schemas.microsoft.com/office/drawing/2014/main" id="{686E81C5-5F03-4758-97E0-8470D85B1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048" y="1505371"/>
            <a:ext cx="9525904" cy="763400"/>
          </a:xfrm>
          <a:prstGeom prst="rect">
            <a:avLst/>
          </a:prstGeom>
        </p:spPr>
      </p:pic>
      <p:sp>
        <p:nvSpPr>
          <p:cNvPr id="7" name="Content Placeholder 2">
            <a:extLst>
              <a:ext uri="{FF2B5EF4-FFF2-40B4-BE49-F238E27FC236}">
                <a16:creationId xmlns:a16="http://schemas.microsoft.com/office/drawing/2014/main" id="{F5CC5B3F-7285-4CFD-8F65-D2832320ECE6}"/>
              </a:ext>
            </a:extLst>
          </p:cNvPr>
          <p:cNvSpPr>
            <a:spLocks noGrp="1"/>
          </p:cNvSpPr>
          <p:nvPr>
            <p:ph idx="1"/>
          </p:nvPr>
        </p:nvSpPr>
        <p:spPr>
          <a:xfrm>
            <a:off x="413197" y="2572870"/>
            <a:ext cx="11190668" cy="3868891"/>
          </a:xfrm>
        </p:spPr>
        <p:txBody>
          <a:bodyPr>
            <a:noAutofit/>
          </a:bodyPr>
          <a:lstStyle/>
          <a:p>
            <a:pPr marL="457200" lvl="1" indent="0" algn="just">
              <a:buNone/>
            </a:pPr>
            <a:r>
              <a:rPr lang="en-US" sz="2000" b="1" dirty="0">
                <a:solidFill>
                  <a:schemeClr val="accent6">
                    <a:lumMod val="75000"/>
                  </a:schemeClr>
                </a:solidFill>
                <a:cs typeface="Arial" panose="020B0604020202020204" pitchFamily="34" charset="0"/>
              </a:rPr>
              <a:t>Input:</a:t>
            </a:r>
            <a:r>
              <a:rPr lang="en-US" sz="2000" b="1" dirty="0">
                <a:cs typeface="Arial" panose="020B0604020202020204" pitchFamily="34" charset="0"/>
              </a:rPr>
              <a:t> </a:t>
            </a:r>
            <a:r>
              <a:rPr lang="en-US" sz="2000" dirty="0">
                <a:cs typeface="Arial" panose="020B0604020202020204" pitchFamily="34" charset="0"/>
              </a:rPr>
              <a:t>Raw video footage of soccer games</a:t>
            </a:r>
          </a:p>
          <a:p>
            <a:pPr marL="457200" lvl="1" indent="0" algn="just">
              <a:buNone/>
            </a:pPr>
            <a:r>
              <a:rPr lang="en-US" sz="2000" b="1" dirty="0">
                <a:solidFill>
                  <a:schemeClr val="accent6">
                    <a:lumMod val="75000"/>
                  </a:schemeClr>
                </a:solidFill>
                <a:cs typeface="Arial" panose="020B0604020202020204" pitchFamily="34" charset="0"/>
              </a:rPr>
              <a:t>Output: </a:t>
            </a:r>
            <a:r>
              <a:rPr lang="en-US" sz="2000" dirty="0">
                <a:cs typeface="Arial" panose="020B0604020202020204" pitchFamily="34" charset="0"/>
              </a:rPr>
              <a:t>Two 45 min halves of the soccer game in drive</a:t>
            </a:r>
          </a:p>
          <a:p>
            <a:pPr marL="457200" lvl="1" indent="0" algn="just">
              <a:buNone/>
            </a:pPr>
            <a:r>
              <a:rPr lang="en-US" sz="2000" b="1" dirty="0">
                <a:solidFill>
                  <a:schemeClr val="accent6">
                    <a:lumMod val="75000"/>
                  </a:schemeClr>
                </a:solidFill>
                <a:cs typeface="Arial" panose="020B0604020202020204" pitchFamily="34" charset="0"/>
              </a:rPr>
              <a:t>Psuedocode:</a:t>
            </a:r>
          </a:p>
          <a:p>
            <a:pPr marL="971550" lvl="1" indent="-514350" algn="just">
              <a:buAutoNum type="arabicPlain"/>
            </a:pPr>
            <a:endParaRPr lang="en-US" sz="1600" u="sng" dirty="0">
              <a:cs typeface="Arial" panose="020B0604020202020204" pitchFamily="34" charset="0"/>
            </a:endParaRPr>
          </a:p>
          <a:p>
            <a:pPr lvl="2" algn="just"/>
            <a:r>
              <a:rPr lang="en-US" sz="1800" dirty="0">
                <a:cs typeface="Arial" panose="020B0604020202020204" pitchFamily="34" charset="0"/>
              </a:rPr>
              <a:t>Trim the video to 224x224 resolution</a:t>
            </a:r>
          </a:p>
          <a:p>
            <a:pPr lvl="2" algn="just"/>
            <a:r>
              <a:rPr lang="en-US" sz="1800" dirty="0">
                <a:cs typeface="Arial" panose="020B0604020202020204" pitchFamily="34" charset="0"/>
              </a:rPr>
              <a:t>Using Adobe Premium Pro, remove the media coverage and replays present in the footage; the timestamp in the video should match with the actual in-game time</a:t>
            </a:r>
          </a:p>
          <a:p>
            <a:pPr lvl="2" algn="just"/>
            <a:r>
              <a:rPr lang="en-US" sz="1800" dirty="0">
                <a:cs typeface="Arial" panose="020B0604020202020204" pitchFamily="34" charset="0"/>
              </a:rPr>
              <a:t>Color correct the videos as different soccer leagues have different color schemes and we need uniformity through all the videos</a:t>
            </a:r>
          </a:p>
          <a:p>
            <a:pPr lvl="2" algn="just"/>
            <a:r>
              <a:rPr lang="en-US" sz="1800" dirty="0">
                <a:cs typeface="Arial" panose="020B0604020202020204" pitchFamily="34" charset="0"/>
              </a:rPr>
              <a:t>Set the frame rate to 25 frames/second</a:t>
            </a:r>
          </a:p>
          <a:p>
            <a:pPr marL="914400" lvl="2" indent="0" algn="just">
              <a:buNone/>
            </a:pPr>
            <a:r>
              <a:rPr lang="en-US" sz="3200" dirty="0">
                <a:cs typeface="Arial" panose="020B0604020202020204" pitchFamily="34" charset="0"/>
              </a:rPr>
              <a:t>	</a:t>
            </a:r>
            <a:endParaRPr lang="en-US" sz="1200" u="sng" dirty="0">
              <a:cs typeface="Arial" panose="020B0604020202020204" pitchFamily="34" charset="0"/>
            </a:endParaRPr>
          </a:p>
          <a:p>
            <a:pPr marL="0" indent="0" algn="just">
              <a:buNone/>
            </a:pPr>
            <a:endParaRPr lang="en-US" sz="2000" dirty="0">
              <a:cs typeface="Arial" panose="020B0604020202020204" pitchFamily="34" charset="0"/>
            </a:endParaRPr>
          </a:p>
          <a:p>
            <a:pPr marL="0" indent="0" algn="just">
              <a:buNone/>
            </a:pPr>
            <a:endParaRPr lang="en-US" sz="2000" u="sng" dirty="0">
              <a:cs typeface="Arial" panose="020B0604020202020204" pitchFamily="34" charset="0"/>
            </a:endParaRPr>
          </a:p>
          <a:p>
            <a:pPr marL="0" indent="0" algn="just">
              <a:buNone/>
            </a:pPr>
            <a:endParaRPr lang="en-US" sz="2000" dirty="0">
              <a:cs typeface="Arial" panose="020B0604020202020204" pitchFamily="34" charset="0"/>
            </a:endParaRPr>
          </a:p>
        </p:txBody>
      </p:sp>
    </p:spTree>
    <p:extLst>
      <p:ext uri="{BB962C8B-B14F-4D97-AF65-F5344CB8AC3E}">
        <p14:creationId xmlns:p14="http://schemas.microsoft.com/office/powerpoint/2010/main" val="4131881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3197" y="287853"/>
            <a:ext cx="10515600" cy="554829"/>
          </a:xfrm>
        </p:spPr>
        <p:txBody>
          <a:bodyPr>
            <a:normAutofit/>
          </a:bodyPr>
          <a:lstStyle/>
          <a:p>
            <a:pPr algn="ctr"/>
            <a:r>
              <a:rPr lang="en-US" sz="2800" dirty="0">
                <a:solidFill>
                  <a:schemeClr val="accent6">
                    <a:lumMod val="75000"/>
                  </a:schemeClr>
                </a:solidFill>
                <a:cs typeface="Arial" panose="020B0604020202020204" pitchFamily="34" charset="0"/>
              </a:rPr>
              <a:t>Event Annotator</a:t>
            </a:r>
          </a:p>
        </p:txBody>
      </p:sp>
      <p:pic>
        <p:nvPicPr>
          <p:cNvPr id="3" name="Picture 2">
            <a:extLst>
              <a:ext uri="{FF2B5EF4-FFF2-40B4-BE49-F238E27FC236}">
                <a16:creationId xmlns:a16="http://schemas.microsoft.com/office/drawing/2014/main" id="{9A7776BF-7F9F-4A2F-8400-4662A1914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147" y="944376"/>
            <a:ext cx="6972581" cy="2561864"/>
          </a:xfrm>
          <a:prstGeom prst="rect">
            <a:avLst/>
          </a:prstGeom>
        </p:spPr>
      </p:pic>
      <p:sp>
        <p:nvSpPr>
          <p:cNvPr id="6" name="Content Placeholder 2">
            <a:extLst>
              <a:ext uri="{FF2B5EF4-FFF2-40B4-BE49-F238E27FC236}">
                <a16:creationId xmlns:a16="http://schemas.microsoft.com/office/drawing/2014/main" id="{F4006752-7DBB-46EF-9A39-CC2057C3472E}"/>
              </a:ext>
            </a:extLst>
          </p:cNvPr>
          <p:cNvSpPr>
            <a:spLocks noGrp="1"/>
          </p:cNvSpPr>
          <p:nvPr>
            <p:ph idx="1"/>
          </p:nvPr>
        </p:nvSpPr>
        <p:spPr>
          <a:xfrm>
            <a:off x="669638" y="3767681"/>
            <a:ext cx="10515600" cy="3090319"/>
          </a:xfrm>
        </p:spPr>
        <p:txBody>
          <a:bodyPr>
            <a:normAutofit/>
          </a:bodyPr>
          <a:lstStyle/>
          <a:p>
            <a:pPr marL="457200" lvl="1" indent="0" algn="just">
              <a:buNone/>
            </a:pPr>
            <a:r>
              <a:rPr lang="en-US" sz="1800" b="1" dirty="0">
                <a:solidFill>
                  <a:schemeClr val="accent6">
                    <a:lumMod val="75000"/>
                  </a:schemeClr>
                </a:solidFill>
                <a:cs typeface="Arial" panose="020B0604020202020204" pitchFamily="34" charset="0"/>
              </a:rPr>
              <a:t>Input:</a:t>
            </a:r>
            <a:r>
              <a:rPr lang="en-US" sz="1800" b="1" dirty="0">
                <a:cs typeface="Arial" panose="020B0604020202020204" pitchFamily="34" charset="0"/>
              </a:rPr>
              <a:t> </a:t>
            </a:r>
            <a:r>
              <a:rPr lang="en-US" sz="1800" dirty="0">
                <a:cs typeface="Arial" panose="020B0604020202020204" pitchFamily="34" charset="0"/>
              </a:rPr>
              <a:t>Python script with API to crawl the web</a:t>
            </a:r>
          </a:p>
          <a:p>
            <a:pPr marL="457200" lvl="1" indent="0" algn="just">
              <a:buNone/>
            </a:pPr>
            <a:r>
              <a:rPr lang="en-US" sz="1800" b="1" dirty="0">
                <a:solidFill>
                  <a:schemeClr val="accent6">
                    <a:lumMod val="75000"/>
                  </a:schemeClr>
                </a:solidFill>
                <a:cs typeface="Arial" panose="020B0604020202020204" pitchFamily="34" charset="0"/>
              </a:rPr>
              <a:t>Output:</a:t>
            </a:r>
            <a:r>
              <a:rPr lang="en-US" sz="1800" b="1" dirty="0">
                <a:cs typeface="Arial" panose="020B0604020202020204" pitchFamily="34" charset="0"/>
              </a:rPr>
              <a:t> </a:t>
            </a:r>
            <a:r>
              <a:rPr lang="en-US" sz="1800" dirty="0">
                <a:cs typeface="Arial" panose="020B0604020202020204" pitchFamily="34" charset="0"/>
              </a:rPr>
              <a:t>.JSON files containing event time stamps</a:t>
            </a:r>
          </a:p>
          <a:p>
            <a:pPr marL="457200" lvl="1" indent="0" algn="just">
              <a:buNone/>
            </a:pPr>
            <a:r>
              <a:rPr lang="en-US" sz="1800" b="1" dirty="0">
                <a:solidFill>
                  <a:schemeClr val="accent6">
                    <a:lumMod val="75000"/>
                  </a:schemeClr>
                </a:solidFill>
                <a:cs typeface="Arial" panose="020B0604020202020204" pitchFamily="34" charset="0"/>
              </a:rPr>
              <a:t>Psuedocode:</a:t>
            </a:r>
            <a:r>
              <a:rPr lang="en-US" sz="1800" b="1" u="sng" dirty="0">
                <a:solidFill>
                  <a:schemeClr val="accent6">
                    <a:lumMod val="75000"/>
                  </a:schemeClr>
                </a:solidFill>
                <a:cs typeface="Arial" panose="020B0604020202020204" pitchFamily="34" charset="0"/>
              </a:rPr>
              <a:t> </a:t>
            </a:r>
          </a:p>
          <a:p>
            <a:pPr marL="914400" lvl="2" indent="0" algn="just">
              <a:buNone/>
            </a:pPr>
            <a:endParaRPr lang="en-US" sz="1100" u="sng" dirty="0">
              <a:cs typeface="Arial" panose="020B0604020202020204" pitchFamily="34" charset="0"/>
            </a:endParaRPr>
          </a:p>
          <a:p>
            <a:pPr lvl="2" algn="just"/>
            <a:r>
              <a:rPr lang="en-US" sz="1600" dirty="0">
                <a:cs typeface="Arial" panose="020B0604020202020204" pitchFamily="34" charset="0"/>
              </a:rPr>
              <a:t>Register with </a:t>
            </a:r>
            <a:r>
              <a:rPr lang="en-US" sz="1600" dirty="0">
                <a:cs typeface="Arial" panose="020B0604020202020204" pitchFamily="34" charset="0"/>
                <a:hlinkClick r:id="rId3"/>
              </a:rPr>
              <a:t>www.apifootball.com</a:t>
            </a:r>
            <a:r>
              <a:rPr lang="en-US" sz="1600" dirty="0">
                <a:cs typeface="Arial" panose="020B0604020202020204" pitchFamily="34" charset="0"/>
              </a:rPr>
              <a:t>.; get authentication key</a:t>
            </a:r>
          </a:p>
          <a:p>
            <a:pPr lvl="2" algn="just"/>
            <a:r>
              <a:rPr lang="en-US" sz="1600" dirty="0">
                <a:cs typeface="Arial" panose="020B0604020202020204" pitchFamily="34" charset="0"/>
              </a:rPr>
              <a:t>API endpoint has following parameters: League ID, </a:t>
            </a:r>
            <a:r>
              <a:rPr lang="en-US" sz="1600" dirty="0" err="1">
                <a:cs typeface="Arial" panose="020B0604020202020204" pitchFamily="34" charset="0"/>
              </a:rPr>
              <a:t>Date_from</a:t>
            </a:r>
            <a:r>
              <a:rPr lang="en-US" sz="1600" dirty="0">
                <a:cs typeface="Arial" panose="020B0604020202020204" pitchFamily="34" charset="0"/>
              </a:rPr>
              <a:t> &amp; </a:t>
            </a:r>
            <a:r>
              <a:rPr lang="en-US" sz="1600" dirty="0" err="1">
                <a:cs typeface="Arial" panose="020B0604020202020204" pitchFamily="34" charset="0"/>
              </a:rPr>
              <a:t>Date_to</a:t>
            </a:r>
            <a:r>
              <a:rPr lang="en-US" sz="1600" dirty="0">
                <a:cs typeface="Arial" panose="020B0604020202020204" pitchFamily="34" charset="0"/>
              </a:rPr>
              <a:t>, </a:t>
            </a:r>
            <a:r>
              <a:rPr lang="en-US" sz="1600" dirty="0" err="1">
                <a:cs typeface="Arial" panose="020B0604020202020204" pitchFamily="34" charset="0"/>
              </a:rPr>
              <a:t>Team_Name</a:t>
            </a:r>
            <a:endParaRPr lang="en-US" sz="1600" dirty="0">
              <a:cs typeface="Arial" panose="020B0604020202020204" pitchFamily="34" charset="0"/>
            </a:endParaRPr>
          </a:p>
          <a:p>
            <a:pPr lvl="2" algn="just"/>
            <a:r>
              <a:rPr lang="en-US" sz="1600" dirty="0">
                <a:cs typeface="Arial" panose="020B0604020202020204" pitchFamily="34" charset="0"/>
              </a:rPr>
              <a:t>Build the URL using get-record() function (send parameters here)</a:t>
            </a:r>
          </a:p>
          <a:p>
            <a:pPr lvl="2" algn="just"/>
            <a:r>
              <a:rPr lang="en-US" sz="1600" dirty="0">
                <a:cs typeface="Arial" panose="020B0604020202020204" pitchFamily="34" charset="0"/>
              </a:rPr>
              <a:t>Query the API to collect the details of the soccer game</a:t>
            </a:r>
          </a:p>
          <a:p>
            <a:pPr lvl="2" algn="just"/>
            <a:r>
              <a:rPr lang="en-US" sz="1600" dirty="0">
                <a:cs typeface="Arial" panose="020B0604020202020204" pitchFamily="34" charset="0"/>
              </a:rPr>
              <a:t>Define three separate functions- </a:t>
            </a:r>
            <a:r>
              <a:rPr lang="en-US" sz="1600" dirty="0" err="1">
                <a:cs typeface="Arial" panose="020B0604020202020204" pitchFamily="34" charset="0"/>
              </a:rPr>
              <a:t>getcards</a:t>
            </a:r>
            <a:r>
              <a:rPr lang="en-US" sz="1600" dirty="0">
                <a:cs typeface="Arial" panose="020B0604020202020204" pitchFamily="34" charset="0"/>
              </a:rPr>
              <a:t>(), </a:t>
            </a:r>
            <a:r>
              <a:rPr lang="en-US" sz="1600" dirty="0" err="1">
                <a:cs typeface="Arial" panose="020B0604020202020204" pitchFamily="34" charset="0"/>
              </a:rPr>
              <a:t>getgoals</a:t>
            </a:r>
            <a:r>
              <a:rPr lang="en-US" sz="1600" dirty="0">
                <a:cs typeface="Arial" panose="020B0604020202020204" pitchFamily="34" charset="0"/>
              </a:rPr>
              <a:t>(), </a:t>
            </a:r>
            <a:r>
              <a:rPr lang="en-US" sz="1600" dirty="0" err="1">
                <a:cs typeface="Arial" panose="020B0604020202020204" pitchFamily="34" charset="0"/>
              </a:rPr>
              <a:t>getsubstitutions</a:t>
            </a:r>
            <a:r>
              <a:rPr lang="en-US" sz="1600" dirty="0">
                <a:cs typeface="Arial" panose="020B0604020202020204" pitchFamily="34" charset="0"/>
              </a:rPr>
              <a:t>() in order to </a:t>
            </a:r>
            <a:r>
              <a:rPr lang="en-US" sz="1600" dirty="0" err="1">
                <a:cs typeface="Arial" panose="020B0604020202020204" pitchFamily="34" charset="0"/>
              </a:rPr>
              <a:t>seperate</a:t>
            </a:r>
            <a:r>
              <a:rPr lang="en-US" sz="1600" dirty="0">
                <a:cs typeface="Arial" panose="020B0604020202020204" pitchFamily="34" charset="0"/>
              </a:rPr>
              <a:t> only the relevant data</a:t>
            </a:r>
          </a:p>
          <a:p>
            <a:pPr marL="971550" lvl="1" indent="-514350">
              <a:buAutoNum type="arabicPlain" startAt="2"/>
            </a:pPr>
            <a:endParaRPr lang="en-US" sz="2000" u="sng" dirty="0"/>
          </a:p>
        </p:txBody>
      </p:sp>
    </p:spTree>
    <p:extLst>
      <p:ext uri="{BB962C8B-B14F-4D97-AF65-F5344CB8AC3E}">
        <p14:creationId xmlns:p14="http://schemas.microsoft.com/office/powerpoint/2010/main" val="56170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A5E5FE-4F80-4174-892D-EA6D46353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314" y="560785"/>
            <a:ext cx="11111286" cy="4342744"/>
          </a:xfrm>
          <a:prstGeom prst="rect">
            <a:avLst/>
          </a:prstGeom>
        </p:spPr>
      </p:pic>
      <p:sp>
        <p:nvSpPr>
          <p:cNvPr id="3" name="Title 1"/>
          <p:cNvSpPr>
            <a:spLocks noGrp="1"/>
          </p:cNvSpPr>
          <p:nvPr>
            <p:ph type="title"/>
          </p:nvPr>
        </p:nvSpPr>
        <p:spPr>
          <a:xfrm>
            <a:off x="413197" y="287853"/>
            <a:ext cx="10515600" cy="545865"/>
          </a:xfrm>
        </p:spPr>
        <p:txBody>
          <a:bodyPr>
            <a:normAutofit/>
          </a:bodyPr>
          <a:lstStyle/>
          <a:p>
            <a:pPr algn="ctr"/>
            <a:r>
              <a:rPr lang="en-US" sz="2800" dirty="0" err="1">
                <a:solidFill>
                  <a:schemeClr val="accent6">
                    <a:lumMod val="75000"/>
                  </a:schemeClr>
                </a:solidFill>
                <a:cs typeface="Arial" panose="020B0604020202020204" pitchFamily="34" charset="0"/>
              </a:rPr>
              <a:t>ResNet</a:t>
            </a:r>
            <a:endParaRPr lang="en-US" sz="2800" dirty="0">
              <a:solidFill>
                <a:schemeClr val="accent6">
                  <a:lumMod val="75000"/>
                </a:schemeClr>
              </a:solidFill>
              <a:cs typeface="Arial" panose="020B0604020202020204" pitchFamily="34" charset="0"/>
            </a:endParaRPr>
          </a:p>
        </p:txBody>
      </p:sp>
      <p:sp>
        <p:nvSpPr>
          <p:cNvPr id="6" name="Content Placeholder 2">
            <a:extLst>
              <a:ext uri="{FF2B5EF4-FFF2-40B4-BE49-F238E27FC236}">
                <a16:creationId xmlns:a16="http://schemas.microsoft.com/office/drawing/2014/main" id="{A277C179-F4D6-4671-8464-ACE20DACC124}"/>
              </a:ext>
            </a:extLst>
          </p:cNvPr>
          <p:cNvSpPr txBox="1">
            <a:spLocks/>
          </p:cNvSpPr>
          <p:nvPr/>
        </p:nvSpPr>
        <p:spPr>
          <a:xfrm>
            <a:off x="775912" y="2814917"/>
            <a:ext cx="8619099" cy="37552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b="1" dirty="0">
                <a:solidFill>
                  <a:schemeClr val="accent6">
                    <a:lumMod val="75000"/>
                  </a:schemeClr>
                </a:solidFill>
                <a:cs typeface="Arial" panose="020B0604020202020204" pitchFamily="34" charset="0"/>
              </a:rPr>
              <a:t>Input:</a:t>
            </a:r>
            <a:r>
              <a:rPr lang="en-US" sz="1600" dirty="0">
                <a:solidFill>
                  <a:schemeClr val="accent6">
                    <a:lumMod val="75000"/>
                  </a:schemeClr>
                </a:solidFill>
                <a:cs typeface="Arial" panose="020B0604020202020204" pitchFamily="34" charset="0"/>
              </a:rPr>
              <a:t> </a:t>
            </a:r>
            <a:r>
              <a:rPr lang="en-US" sz="1600" dirty="0">
                <a:cs typeface="Arial" panose="020B0604020202020204" pitchFamily="34" charset="0"/>
              </a:rPr>
              <a:t>45min video</a:t>
            </a:r>
          </a:p>
          <a:p>
            <a:pPr marL="0" indent="0" algn="just">
              <a:buNone/>
            </a:pPr>
            <a:r>
              <a:rPr lang="en-US" sz="1600" b="1" dirty="0">
                <a:solidFill>
                  <a:schemeClr val="accent6">
                    <a:lumMod val="75000"/>
                  </a:schemeClr>
                </a:solidFill>
                <a:cs typeface="Arial" panose="020B0604020202020204" pitchFamily="34" charset="0"/>
              </a:rPr>
              <a:t>Output: </a:t>
            </a:r>
            <a:r>
              <a:rPr lang="en-US" sz="1600" dirty="0">
                <a:solidFill>
                  <a:schemeClr val="accent6">
                    <a:lumMod val="75000"/>
                  </a:schemeClr>
                </a:solidFill>
                <a:cs typeface="Arial" panose="020B0604020202020204" pitchFamily="34" charset="0"/>
              </a:rPr>
              <a:t> </a:t>
            </a:r>
            <a:r>
              <a:rPr lang="en-US" sz="1600" dirty="0">
                <a:cs typeface="Arial" panose="020B0604020202020204" pitchFamily="34" charset="0"/>
              </a:rPr>
              <a:t>Frame features for the video</a:t>
            </a:r>
          </a:p>
          <a:p>
            <a:pPr marL="0" indent="0" algn="just">
              <a:buNone/>
            </a:pPr>
            <a:r>
              <a:rPr lang="en-US" sz="1600" b="1" dirty="0">
                <a:solidFill>
                  <a:schemeClr val="accent6">
                    <a:lumMod val="75000"/>
                  </a:schemeClr>
                </a:solidFill>
                <a:cs typeface="Arial" panose="020B0604020202020204" pitchFamily="34" charset="0"/>
              </a:rPr>
              <a:t>Pseudocode:</a:t>
            </a:r>
            <a:endParaRPr lang="en-US" sz="1400" b="1" dirty="0">
              <a:solidFill>
                <a:schemeClr val="accent6">
                  <a:lumMod val="75000"/>
                </a:schemeClr>
              </a:solidFill>
              <a:cs typeface="Arial" panose="020B0604020202020204" pitchFamily="34" charset="0"/>
            </a:endParaRPr>
          </a:p>
          <a:p>
            <a:pPr lvl="2" algn="just"/>
            <a:r>
              <a:rPr lang="en-US" sz="1400" dirty="0">
                <a:cs typeface="Arial" panose="020B0604020202020204" pitchFamily="34" charset="0"/>
              </a:rPr>
              <a:t>We use </a:t>
            </a:r>
            <a:r>
              <a:rPr lang="en-US" sz="1400" dirty="0" err="1">
                <a:cs typeface="Arial" panose="020B0604020202020204" pitchFamily="34" charset="0"/>
              </a:rPr>
              <a:t>getFPS</a:t>
            </a:r>
            <a:r>
              <a:rPr lang="en-US" sz="1400" dirty="0">
                <a:cs typeface="Arial" panose="020B0604020202020204" pitchFamily="34" charset="0"/>
              </a:rPr>
              <a:t>() in order to get the FPS of the video</a:t>
            </a:r>
          </a:p>
          <a:p>
            <a:pPr lvl="2" algn="just"/>
            <a:r>
              <a:rPr lang="en-US" sz="1400" dirty="0" err="1">
                <a:cs typeface="Arial" panose="020B0604020202020204" pitchFamily="34" charset="0"/>
              </a:rPr>
              <a:t>GetVideoFrames</a:t>
            </a:r>
            <a:r>
              <a:rPr lang="en-US" sz="1400" dirty="0">
                <a:cs typeface="Arial" panose="020B0604020202020204" pitchFamily="34" charset="0"/>
              </a:rPr>
              <a:t>() to get the video frame arguments: </a:t>
            </a:r>
            <a:r>
              <a:rPr lang="en-US" sz="1400" dirty="0" err="1">
                <a:cs typeface="Arial" panose="020B0604020202020204" pitchFamily="34" charset="0"/>
              </a:rPr>
              <a:t>VideoPath</a:t>
            </a:r>
            <a:r>
              <a:rPr lang="en-US" sz="1400" dirty="0">
                <a:cs typeface="Arial" panose="020B0604020202020204" pitchFamily="34" charset="0"/>
              </a:rPr>
              <a:t>, </a:t>
            </a:r>
            <a:r>
              <a:rPr lang="en-US" sz="1400" dirty="0" err="1">
                <a:cs typeface="Arial" panose="020B0604020202020204" pitchFamily="34" charset="0"/>
              </a:rPr>
              <a:t>GameStartIndex</a:t>
            </a:r>
            <a:r>
              <a:rPr lang="en-US" sz="1400" dirty="0">
                <a:cs typeface="Arial" panose="020B0604020202020204" pitchFamily="34" charset="0"/>
              </a:rPr>
              <a:t>, </a:t>
            </a:r>
            <a:r>
              <a:rPr lang="en-US" sz="1400" dirty="0" err="1">
                <a:cs typeface="Arial" panose="020B0604020202020204" pitchFamily="34" charset="0"/>
              </a:rPr>
              <a:t>GameEndIndex</a:t>
            </a:r>
            <a:r>
              <a:rPr lang="en-US" sz="1400" dirty="0">
                <a:cs typeface="Arial" panose="020B0604020202020204" pitchFamily="34" charset="0"/>
              </a:rPr>
              <a:t>, Height, Width using the handlers such as OpenCV or </a:t>
            </a:r>
            <a:r>
              <a:rPr lang="en-US" sz="1400" dirty="0" err="1">
                <a:cs typeface="Arial" panose="020B0604020202020204" pitchFamily="34" charset="0"/>
              </a:rPr>
              <a:t>SciKit</a:t>
            </a:r>
            <a:r>
              <a:rPr lang="en-US" sz="1400" dirty="0">
                <a:cs typeface="Arial" panose="020B0604020202020204" pitchFamily="34" charset="0"/>
              </a:rPr>
              <a:t>-Learn</a:t>
            </a:r>
          </a:p>
          <a:p>
            <a:pPr lvl="2" algn="just"/>
            <a:r>
              <a:rPr lang="en-US" sz="1400" dirty="0">
                <a:cs typeface="Arial" panose="020B0604020202020204" pitchFamily="34" charset="0"/>
              </a:rPr>
              <a:t>The output will be 4D Numpy array per second of a video reading the metadata</a:t>
            </a:r>
          </a:p>
          <a:p>
            <a:pPr lvl="2" algn="just"/>
            <a:r>
              <a:rPr lang="en-US" sz="1400" dirty="0">
                <a:cs typeface="Arial" panose="020B0604020202020204" pitchFamily="34" charset="0"/>
              </a:rPr>
              <a:t>Create an instance of </a:t>
            </a:r>
            <a:r>
              <a:rPr lang="en-US" sz="1400" dirty="0" err="1">
                <a:cs typeface="Arial" panose="020B0604020202020204" pitchFamily="34" charset="0"/>
              </a:rPr>
              <a:t>ResNet</a:t>
            </a:r>
            <a:r>
              <a:rPr lang="en-US" sz="1400" dirty="0">
                <a:cs typeface="Arial" panose="020B0604020202020204" pitchFamily="34" charset="0"/>
              </a:rPr>
              <a:t> with input as dimensions of video frames and output as the fc1000 layer in </a:t>
            </a:r>
            <a:r>
              <a:rPr lang="en-US" sz="1400" dirty="0" err="1">
                <a:cs typeface="Arial" panose="020B0604020202020204" pitchFamily="34" charset="0"/>
              </a:rPr>
              <a:t>ResNet</a:t>
            </a:r>
            <a:endParaRPr lang="en-US" sz="1400" dirty="0">
              <a:cs typeface="Arial" panose="020B0604020202020204" pitchFamily="34" charset="0"/>
            </a:endParaRPr>
          </a:p>
          <a:p>
            <a:pPr lvl="2" algn="just"/>
            <a:r>
              <a:rPr lang="en-US" sz="1400" dirty="0">
                <a:cs typeface="Arial" panose="020B0604020202020204" pitchFamily="34" charset="0"/>
              </a:rPr>
              <a:t>We choose every 25</a:t>
            </a:r>
            <a:r>
              <a:rPr lang="en-US" sz="1400" baseline="30000" dirty="0">
                <a:cs typeface="Arial" panose="020B0604020202020204" pitchFamily="34" charset="0"/>
              </a:rPr>
              <a:t>th</a:t>
            </a:r>
            <a:r>
              <a:rPr lang="en-US" sz="1400" dirty="0">
                <a:cs typeface="Arial" panose="020B0604020202020204" pitchFamily="34" charset="0"/>
              </a:rPr>
              <a:t> frame basically meaning the frame after every second</a:t>
            </a:r>
          </a:p>
          <a:p>
            <a:pPr lvl="2" algn="just">
              <a:lnSpc>
                <a:spcPts val="2400"/>
              </a:lnSpc>
            </a:pPr>
            <a:r>
              <a:rPr lang="en-US" sz="1400" dirty="0">
                <a:cs typeface="Arial" panose="020B0604020202020204" pitchFamily="34" charset="0"/>
              </a:rPr>
              <a:t>Using </a:t>
            </a:r>
            <a:r>
              <a:rPr lang="en-US" sz="1400" dirty="0" err="1">
                <a:cs typeface="Arial" panose="020B0604020202020204" pitchFamily="34" charset="0"/>
              </a:rPr>
              <a:t>resnet</a:t>
            </a:r>
            <a:r>
              <a:rPr lang="en-US" sz="1400" dirty="0">
                <a:cs typeface="Arial" panose="020B0604020202020204" pitchFamily="34" charset="0"/>
              </a:rPr>
              <a:t>, predict values on the set of the frames</a:t>
            </a:r>
          </a:p>
          <a:p>
            <a:pPr lvl="2" algn="just">
              <a:lnSpc>
                <a:spcPts val="2400"/>
              </a:lnSpc>
            </a:pPr>
            <a:r>
              <a:rPr lang="en-US" sz="1400" dirty="0">
                <a:cs typeface="Arial" panose="020B0604020202020204" pitchFamily="34" charset="0"/>
              </a:rPr>
              <a:t>Return feature arrays</a:t>
            </a:r>
            <a:endParaRPr lang="en-US" sz="1100" u="sng" dirty="0">
              <a:cs typeface="Arial" panose="020B0604020202020204" pitchFamily="34" charset="0"/>
            </a:endParaRPr>
          </a:p>
        </p:txBody>
      </p:sp>
    </p:spTree>
    <p:extLst>
      <p:ext uri="{BB962C8B-B14F-4D97-AF65-F5344CB8AC3E}">
        <p14:creationId xmlns:p14="http://schemas.microsoft.com/office/powerpoint/2010/main" val="2823108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3197" y="287853"/>
            <a:ext cx="10515600" cy="554829"/>
          </a:xfrm>
        </p:spPr>
        <p:txBody>
          <a:bodyPr>
            <a:normAutofit/>
          </a:bodyPr>
          <a:lstStyle/>
          <a:p>
            <a:pPr algn="ctr"/>
            <a:r>
              <a:rPr lang="en-US" sz="2800" dirty="0">
                <a:solidFill>
                  <a:schemeClr val="accent6">
                    <a:lumMod val="75000"/>
                  </a:schemeClr>
                </a:solidFill>
                <a:cs typeface="Arial" panose="020B0604020202020204" pitchFamily="34" charset="0"/>
              </a:rPr>
              <a:t>Principal Component Analysis</a:t>
            </a:r>
          </a:p>
        </p:txBody>
      </p:sp>
      <p:sp>
        <p:nvSpPr>
          <p:cNvPr id="7" name="Content Placeholder 2">
            <a:extLst>
              <a:ext uri="{FF2B5EF4-FFF2-40B4-BE49-F238E27FC236}">
                <a16:creationId xmlns:a16="http://schemas.microsoft.com/office/drawing/2014/main" id="{39475D98-E2C5-4896-8C43-51C369C4B576}"/>
              </a:ext>
            </a:extLst>
          </p:cNvPr>
          <p:cNvSpPr txBox="1">
            <a:spLocks/>
          </p:cNvSpPr>
          <p:nvPr/>
        </p:nvSpPr>
        <p:spPr>
          <a:xfrm>
            <a:off x="262733" y="2096184"/>
            <a:ext cx="11332337" cy="26656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None/>
            </a:pPr>
            <a:r>
              <a:rPr lang="en-US" sz="2000" b="1" dirty="0">
                <a:cs typeface="Arial" panose="020B0604020202020204" pitchFamily="34" charset="0"/>
              </a:rPr>
              <a:t>      </a:t>
            </a:r>
            <a:r>
              <a:rPr lang="en-US" sz="2000" b="1" dirty="0">
                <a:solidFill>
                  <a:schemeClr val="accent6">
                    <a:lumMod val="75000"/>
                  </a:schemeClr>
                </a:solidFill>
                <a:cs typeface="Arial" panose="020B0604020202020204" pitchFamily="34" charset="0"/>
              </a:rPr>
              <a:t>Input:</a:t>
            </a:r>
            <a:r>
              <a:rPr lang="en-US" sz="2000" b="1" dirty="0">
                <a:cs typeface="Arial" panose="020B0604020202020204" pitchFamily="34" charset="0"/>
              </a:rPr>
              <a:t> </a:t>
            </a:r>
            <a:r>
              <a:rPr lang="en-US" sz="2000" dirty="0">
                <a:cs typeface="Arial" panose="020B0604020202020204" pitchFamily="34" charset="0"/>
              </a:rPr>
              <a:t>5.5M feature array</a:t>
            </a:r>
          </a:p>
          <a:p>
            <a:pPr marL="457200" lvl="1" indent="0" algn="just">
              <a:buNone/>
            </a:pPr>
            <a:r>
              <a:rPr lang="en-US" sz="2000" b="1" dirty="0">
                <a:cs typeface="Arial" panose="020B0604020202020204" pitchFamily="34" charset="0"/>
              </a:rPr>
              <a:t>      </a:t>
            </a:r>
            <a:r>
              <a:rPr lang="en-US" sz="2000" b="1" dirty="0">
                <a:solidFill>
                  <a:schemeClr val="accent6">
                    <a:lumMod val="75000"/>
                  </a:schemeClr>
                </a:solidFill>
                <a:cs typeface="Arial" panose="020B0604020202020204" pitchFamily="34" charset="0"/>
              </a:rPr>
              <a:t>Output:</a:t>
            </a:r>
            <a:r>
              <a:rPr lang="en-US" sz="2000" b="1" dirty="0">
                <a:cs typeface="Arial" panose="020B0604020202020204" pitchFamily="34" charset="0"/>
              </a:rPr>
              <a:t> </a:t>
            </a:r>
            <a:r>
              <a:rPr lang="en-US" sz="2000" dirty="0">
                <a:cs typeface="Arial" panose="020B0604020202020204" pitchFamily="34" charset="0"/>
              </a:rPr>
              <a:t>Feature array with reduced dimensionality</a:t>
            </a:r>
          </a:p>
          <a:p>
            <a:pPr marL="457200" lvl="1" indent="0" algn="just">
              <a:buNone/>
            </a:pPr>
            <a:r>
              <a:rPr lang="en-US" sz="2000" b="1" dirty="0">
                <a:cs typeface="Arial" panose="020B0604020202020204" pitchFamily="34" charset="0"/>
              </a:rPr>
              <a:t>      </a:t>
            </a:r>
            <a:endParaRPr lang="en-US" sz="1200" b="1" dirty="0">
              <a:cs typeface="Arial" panose="020B0604020202020204" pitchFamily="34" charset="0"/>
            </a:endParaRPr>
          </a:p>
          <a:p>
            <a:pPr lvl="3" algn="just"/>
            <a:r>
              <a:rPr lang="en-US" dirty="0">
                <a:cs typeface="Arial" panose="020B0604020202020204" pitchFamily="34" charset="0"/>
              </a:rPr>
              <a:t>Since there are 2048 feature per single frame the number of total frame features are 5.5 million features (2048 frame features * 60 seconds * 45mins)</a:t>
            </a:r>
          </a:p>
          <a:p>
            <a:pPr lvl="3" algn="just"/>
            <a:r>
              <a:rPr lang="en-US" dirty="0">
                <a:cs typeface="Arial" panose="020B0604020202020204" pitchFamily="34" charset="0"/>
              </a:rPr>
              <a:t>Therefore we use PCA to reduce the dimension to 512 features</a:t>
            </a:r>
          </a:p>
          <a:p>
            <a:pPr marL="914400" lvl="2" indent="0" algn="just">
              <a:buNone/>
            </a:pPr>
            <a:endParaRPr lang="en-US" dirty="0">
              <a:cs typeface="Arial" panose="020B0604020202020204" pitchFamily="34" charset="0"/>
            </a:endParaRPr>
          </a:p>
          <a:p>
            <a:pPr marL="914400" lvl="2" indent="0" algn="just">
              <a:buFont typeface="Arial" panose="020B0604020202020204" pitchFamily="34" charset="0"/>
              <a:buNone/>
            </a:pPr>
            <a:endParaRPr lang="en-US" sz="1800" u="sng" dirty="0">
              <a:cs typeface="Arial" panose="020B0604020202020204" pitchFamily="34" charset="0"/>
            </a:endParaRPr>
          </a:p>
          <a:p>
            <a:pPr lvl="2" algn="just"/>
            <a:endParaRPr lang="en-US" sz="1200" u="sng" dirty="0">
              <a:cs typeface="Arial" panose="020B0604020202020204" pitchFamily="34" charset="0"/>
            </a:endParaRPr>
          </a:p>
          <a:p>
            <a:pPr lvl="2" algn="just"/>
            <a:endParaRPr lang="en-US" sz="1200" u="sng" dirty="0">
              <a:cs typeface="Arial" panose="020B0604020202020204" pitchFamily="34" charset="0"/>
            </a:endParaRPr>
          </a:p>
          <a:p>
            <a:pPr lvl="2" algn="just"/>
            <a:endParaRPr lang="en-US" sz="1200" u="sng" dirty="0">
              <a:cs typeface="Arial" panose="020B0604020202020204" pitchFamily="34" charset="0"/>
            </a:endParaRPr>
          </a:p>
          <a:p>
            <a:pPr lvl="2" algn="just"/>
            <a:endParaRPr lang="en-US" sz="1200" u="sng" dirty="0">
              <a:cs typeface="Arial" panose="020B0604020202020204" pitchFamily="34" charset="0"/>
            </a:endParaRPr>
          </a:p>
          <a:p>
            <a:pPr lvl="2" algn="just"/>
            <a:endParaRPr lang="en-US" sz="1200" u="sng" dirty="0">
              <a:cs typeface="Arial" panose="020B0604020202020204" pitchFamily="34" charset="0"/>
            </a:endParaRPr>
          </a:p>
          <a:p>
            <a:pPr marL="0" indent="0" algn="just">
              <a:buFont typeface="Arial" panose="020B0604020202020204" pitchFamily="34" charset="0"/>
              <a:buNone/>
            </a:pPr>
            <a:endParaRPr lang="en-US" sz="2000" dirty="0">
              <a:cs typeface="Arial" panose="020B0604020202020204" pitchFamily="34" charset="0"/>
            </a:endParaRPr>
          </a:p>
          <a:p>
            <a:pPr marL="0" indent="0" algn="just">
              <a:buFont typeface="Arial" panose="020B0604020202020204" pitchFamily="34" charset="0"/>
              <a:buNone/>
            </a:pPr>
            <a:endParaRPr lang="en-US" sz="2000" u="sng" dirty="0">
              <a:cs typeface="Arial" panose="020B0604020202020204" pitchFamily="34" charset="0"/>
            </a:endParaRPr>
          </a:p>
          <a:p>
            <a:pPr marL="0" indent="0" algn="just">
              <a:buFont typeface="Arial" panose="020B0604020202020204" pitchFamily="34" charset="0"/>
              <a:buNone/>
            </a:pPr>
            <a:endParaRPr lang="en-US" sz="2000" dirty="0">
              <a:cs typeface="Arial" panose="020B0604020202020204" pitchFamily="34" charset="0"/>
            </a:endParaRPr>
          </a:p>
        </p:txBody>
      </p:sp>
    </p:spTree>
    <p:extLst>
      <p:ext uri="{BB962C8B-B14F-4D97-AF65-F5344CB8AC3E}">
        <p14:creationId xmlns:p14="http://schemas.microsoft.com/office/powerpoint/2010/main" val="781928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0F1DAB-9324-448B-BB0D-A045E3C57D67}"/>
              </a:ext>
            </a:extLst>
          </p:cNvPr>
          <p:cNvSpPr>
            <a:spLocks noGrp="1"/>
          </p:cNvSpPr>
          <p:nvPr>
            <p:ph type="title"/>
          </p:nvPr>
        </p:nvSpPr>
        <p:spPr>
          <a:xfrm>
            <a:off x="838200" y="249795"/>
            <a:ext cx="10515600" cy="532799"/>
          </a:xfrm>
        </p:spPr>
        <p:txBody>
          <a:bodyPr>
            <a:normAutofit/>
          </a:bodyPr>
          <a:lstStyle/>
          <a:p>
            <a:pPr algn="ctr"/>
            <a:r>
              <a:rPr lang="en-US" sz="2800" dirty="0">
                <a:solidFill>
                  <a:schemeClr val="accent6">
                    <a:lumMod val="75000"/>
                  </a:schemeClr>
                </a:solidFill>
              </a:rPr>
              <a:t>Introduction</a:t>
            </a:r>
          </a:p>
        </p:txBody>
      </p:sp>
      <p:sp>
        <p:nvSpPr>
          <p:cNvPr id="4" name="Content Placeholder 3">
            <a:extLst>
              <a:ext uri="{FF2B5EF4-FFF2-40B4-BE49-F238E27FC236}">
                <a16:creationId xmlns:a16="http://schemas.microsoft.com/office/drawing/2014/main" id="{596A5A2E-51FB-41A2-8838-C1719F5EDF13}"/>
              </a:ext>
            </a:extLst>
          </p:cNvPr>
          <p:cNvSpPr>
            <a:spLocks noGrp="1"/>
          </p:cNvSpPr>
          <p:nvPr>
            <p:ph idx="1"/>
          </p:nvPr>
        </p:nvSpPr>
        <p:spPr>
          <a:xfrm>
            <a:off x="838200" y="989268"/>
            <a:ext cx="10515600" cy="5196660"/>
          </a:xfrm>
        </p:spPr>
        <p:txBody>
          <a:bodyPr>
            <a:normAutofit/>
          </a:bodyPr>
          <a:lstStyle/>
          <a:p>
            <a:pPr marL="0" indent="0">
              <a:buNone/>
            </a:pPr>
            <a:r>
              <a:rPr lang="en-US" dirty="0"/>
              <a:t>									</a:t>
            </a:r>
          </a:p>
          <a:p>
            <a:pPr marL="0" indent="0">
              <a:buNone/>
            </a:pPr>
            <a:r>
              <a:rPr lang="en-US" dirty="0"/>
              <a:t>Difficulty in spotting events in soccer matches –</a:t>
            </a:r>
          </a:p>
          <a:p>
            <a:pPr marL="1428750" lvl="2" indent="-514350">
              <a:buFont typeface="+mj-lt"/>
              <a:buAutoNum type="arabicPeriod"/>
            </a:pPr>
            <a:r>
              <a:rPr lang="en-US" dirty="0"/>
              <a:t>Duration of the game</a:t>
            </a:r>
          </a:p>
          <a:p>
            <a:pPr marL="1428750" lvl="2" indent="-514350">
              <a:buFont typeface="+mj-lt"/>
              <a:buAutoNum type="arabicPeriod"/>
            </a:pPr>
            <a:r>
              <a:rPr lang="en-US" dirty="0"/>
              <a:t>Coarse grained nature of the game</a:t>
            </a:r>
          </a:p>
          <a:p>
            <a:pPr marL="0" indent="0">
              <a:buNone/>
            </a:pPr>
            <a:r>
              <a:rPr lang="en-US" dirty="0"/>
              <a:t>									</a:t>
            </a:r>
          </a:p>
          <a:p>
            <a:pPr marL="0" indent="0">
              <a:buNone/>
            </a:pPr>
            <a:r>
              <a:rPr lang="en-US" dirty="0"/>
              <a:t>Our attempt – Spotting events in videos of soccer matches</a:t>
            </a:r>
          </a:p>
          <a:p>
            <a:pPr marL="0" indent="0">
              <a:buNone/>
            </a:pPr>
            <a:r>
              <a:rPr lang="en-US" dirty="0"/>
              <a:t>‘Spotting’ = Finding anchors of events in soccer videos</a:t>
            </a:r>
          </a:p>
          <a:p>
            <a:pPr marL="0" indent="0">
              <a:buNone/>
            </a:pPr>
            <a:endParaRPr lang="en-US" dirty="0"/>
          </a:p>
          <a:p>
            <a:pPr marL="0" indent="0" algn="ctr">
              <a:buNone/>
            </a:pPr>
            <a:r>
              <a:rPr lang="en-US" sz="2000" dirty="0"/>
              <a:t>Events</a:t>
            </a:r>
            <a:r>
              <a:rPr lang="en-US" dirty="0"/>
              <a:t> </a:t>
            </a:r>
          </a:p>
          <a:p>
            <a:pPr marL="0" indent="0">
              <a:buNone/>
            </a:pPr>
            <a:r>
              <a:rPr lang="en-US" dirty="0"/>
              <a:t>		        </a:t>
            </a:r>
            <a:r>
              <a:rPr lang="en-US" sz="1600" dirty="0"/>
              <a:t>Goal		         Foul			    Substitution</a:t>
            </a:r>
            <a:endParaRPr lang="en-US" dirty="0"/>
          </a:p>
        </p:txBody>
      </p:sp>
      <p:cxnSp>
        <p:nvCxnSpPr>
          <p:cNvPr id="20" name="Straight Connector 19">
            <a:extLst>
              <a:ext uri="{FF2B5EF4-FFF2-40B4-BE49-F238E27FC236}">
                <a16:creationId xmlns:a16="http://schemas.microsoft.com/office/drawing/2014/main" id="{DD079752-1E70-49F4-9114-A688B4278976}"/>
              </a:ext>
            </a:extLst>
          </p:cNvPr>
          <p:cNvCxnSpPr>
            <a:cxnSpLocks/>
          </p:cNvCxnSpPr>
          <p:nvPr/>
        </p:nvCxnSpPr>
        <p:spPr>
          <a:xfrm>
            <a:off x="3612777" y="5136777"/>
            <a:ext cx="5298140" cy="3585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21FA60-1131-4A11-872E-51FD81EF3AD5}"/>
              </a:ext>
            </a:extLst>
          </p:cNvPr>
          <p:cNvCxnSpPr>
            <a:cxnSpLocks/>
          </p:cNvCxnSpPr>
          <p:nvPr/>
        </p:nvCxnSpPr>
        <p:spPr>
          <a:xfrm>
            <a:off x="3612777" y="5136777"/>
            <a:ext cx="0" cy="21515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76D0229-0ECF-4A49-8423-E6C62CBB9628}"/>
              </a:ext>
            </a:extLst>
          </p:cNvPr>
          <p:cNvCxnSpPr>
            <a:cxnSpLocks/>
          </p:cNvCxnSpPr>
          <p:nvPr/>
        </p:nvCxnSpPr>
        <p:spPr>
          <a:xfrm>
            <a:off x="6096000" y="5145742"/>
            <a:ext cx="0" cy="20618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F08E65E-5685-4894-8AF5-E67A34578A4C}"/>
              </a:ext>
            </a:extLst>
          </p:cNvPr>
          <p:cNvCxnSpPr>
            <a:cxnSpLocks/>
          </p:cNvCxnSpPr>
          <p:nvPr/>
        </p:nvCxnSpPr>
        <p:spPr>
          <a:xfrm>
            <a:off x="8910917" y="5172635"/>
            <a:ext cx="0" cy="17929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737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13197" y="287853"/>
            <a:ext cx="10515600" cy="554829"/>
          </a:xfrm>
        </p:spPr>
        <p:txBody>
          <a:bodyPr>
            <a:normAutofit/>
          </a:bodyPr>
          <a:lstStyle/>
          <a:p>
            <a:pPr algn="ctr"/>
            <a:r>
              <a:rPr lang="en-US" sz="2800" dirty="0">
                <a:solidFill>
                  <a:schemeClr val="accent6">
                    <a:lumMod val="75000"/>
                  </a:schemeClr>
                </a:solidFill>
                <a:cs typeface="Arial" panose="020B0604020202020204" pitchFamily="34" charset="0"/>
              </a:rPr>
              <a:t>Shallow Pooling Neural Network</a:t>
            </a:r>
          </a:p>
        </p:txBody>
      </p:sp>
      <p:sp>
        <p:nvSpPr>
          <p:cNvPr id="6" name="Content Placeholder 2">
            <a:extLst>
              <a:ext uri="{FF2B5EF4-FFF2-40B4-BE49-F238E27FC236}">
                <a16:creationId xmlns:a16="http://schemas.microsoft.com/office/drawing/2014/main" id="{FCAA861F-3234-404E-81C2-E9F39CEC7BCB}"/>
              </a:ext>
            </a:extLst>
          </p:cNvPr>
          <p:cNvSpPr txBox="1">
            <a:spLocks/>
          </p:cNvSpPr>
          <p:nvPr/>
        </p:nvSpPr>
        <p:spPr>
          <a:xfrm>
            <a:off x="859663" y="2854512"/>
            <a:ext cx="11332337" cy="3187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solidFill>
                  <a:schemeClr val="accent6">
                    <a:lumMod val="75000"/>
                  </a:schemeClr>
                </a:solidFill>
                <a:cs typeface="Arial" panose="020B0604020202020204" pitchFamily="34" charset="0"/>
              </a:rPr>
              <a:t>Input:</a:t>
            </a:r>
            <a:r>
              <a:rPr lang="en-US" sz="2000" b="1" dirty="0">
                <a:cs typeface="Arial" panose="020B0604020202020204" pitchFamily="34" charset="0"/>
              </a:rPr>
              <a:t> </a:t>
            </a:r>
            <a:r>
              <a:rPr lang="en-US" sz="2000" dirty="0">
                <a:cs typeface="Arial" panose="020B0604020202020204" pitchFamily="34" charset="0"/>
              </a:rPr>
              <a:t>Frame features of the video</a:t>
            </a:r>
          </a:p>
          <a:p>
            <a:pPr marL="0" indent="0" algn="just">
              <a:buNone/>
            </a:pPr>
            <a:r>
              <a:rPr lang="en-US" sz="2000" b="1" dirty="0">
                <a:solidFill>
                  <a:schemeClr val="accent6">
                    <a:lumMod val="75000"/>
                  </a:schemeClr>
                </a:solidFill>
                <a:cs typeface="Arial" panose="020B0604020202020204" pitchFamily="34" charset="0"/>
              </a:rPr>
              <a:t>Output: </a:t>
            </a:r>
            <a:r>
              <a:rPr lang="en-US" sz="2000" dirty="0">
                <a:cs typeface="Arial" panose="020B0604020202020204" pitchFamily="34" charset="0"/>
              </a:rPr>
              <a:t>A model that we can use to predict the type of event</a:t>
            </a:r>
          </a:p>
          <a:p>
            <a:pPr marL="0" indent="0" algn="just">
              <a:buNone/>
            </a:pPr>
            <a:r>
              <a:rPr lang="en-US" sz="2000" b="1" dirty="0">
                <a:solidFill>
                  <a:schemeClr val="accent6">
                    <a:lumMod val="75000"/>
                  </a:schemeClr>
                </a:solidFill>
                <a:cs typeface="Arial" panose="020B0604020202020204" pitchFamily="34" charset="0"/>
              </a:rPr>
              <a:t>Pseudocode</a:t>
            </a:r>
            <a:r>
              <a:rPr lang="en-US" sz="1800" b="1" dirty="0">
                <a:solidFill>
                  <a:schemeClr val="accent6">
                    <a:lumMod val="75000"/>
                  </a:schemeClr>
                </a:solidFill>
                <a:cs typeface="Arial" panose="020B0604020202020204" pitchFamily="34" charset="0"/>
              </a:rPr>
              <a:t>:</a:t>
            </a:r>
            <a:endParaRPr lang="en-US" sz="2000" b="1" dirty="0">
              <a:solidFill>
                <a:schemeClr val="accent6">
                  <a:lumMod val="75000"/>
                </a:schemeClr>
              </a:solidFill>
              <a:cs typeface="Arial" panose="020B0604020202020204" pitchFamily="34" charset="0"/>
            </a:endParaRPr>
          </a:p>
          <a:p>
            <a:pPr lvl="2" algn="just"/>
            <a:r>
              <a:rPr lang="en-US" sz="1800" dirty="0">
                <a:cs typeface="Arial" panose="020B0604020202020204" pitchFamily="34" charset="0"/>
              </a:rPr>
              <a:t>Find features which correspond to event times extracted from annotated Match Reports</a:t>
            </a:r>
          </a:p>
          <a:p>
            <a:pPr lvl="2" algn="just"/>
            <a:r>
              <a:rPr lang="en-US" sz="1800" dirty="0">
                <a:cs typeface="Arial" panose="020B0604020202020204" pitchFamily="34" charset="0"/>
              </a:rPr>
              <a:t>Feed it through a simple Neural Network with very few layers</a:t>
            </a:r>
          </a:p>
          <a:p>
            <a:pPr lvl="2" algn="just"/>
            <a:r>
              <a:rPr lang="en-US" sz="1800" dirty="0">
                <a:cs typeface="Arial" panose="020B0604020202020204" pitchFamily="34" charset="0"/>
              </a:rPr>
              <a:t>Sigmoid Activation Layer, Adam optimizer minimizing binary cross-entropy loss function</a:t>
            </a:r>
          </a:p>
          <a:p>
            <a:pPr lvl="2" algn="just"/>
            <a:r>
              <a:rPr lang="en-US" sz="1800" dirty="0">
                <a:cs typeface="Arial" panose="020B0604020202020204" pitchFamily="34" charset="0"/>
              </a:rPr>
              <a:t>Evaluate output using </a:t>
            </a:r>
            <a:r>
              <a:rPr lang="en-US" sz="1800" dirty="0" err="1">
                <a:cs typeface="Arial" panose="020B0604020202020204" pitchFamily="34" charset="0"/>
              </a:rPr>
              <a:t>mAP</a:t>
            </a:r>
            <a:r>
              <a:rPr lang="en-US" sz="1800" dirty="0">
                <a:cs typeface="Arial" panose="020B0604020202020204" pitchFamily="34" charset="0"/>
              </a:rPr>
              <a:t>(mean average Precision)</a:t>
            </a:r>
          </a:p>
          <a:p>
            <a:pPr marL="971550" lvl="1" indent="-514350" algn="just">
              <a:buFont typeface="Arial" panose="020B0604020202020204" pitchFamily="34" charset="0"/>
              <a:buAutoNum type="arabicPlain"/>
            </a:pPr>
            <a:endParaRPr lang="en-US" sz="1600" u="sng" dirty="0">
              <a:latin typeface="Arial" panose="020B0604020202020204" pitchFamily="34" charset="0"/>
              <a:cs typeface="Arial" panose="020B0604020202020204" pitchFamily="34" charset="0"/>
            </a:endParaRPr>
          </a:p>
          <a:p>
            <a:pPr marL="914400" lvl="2" indent="0" algn="just">
              <a:buNone/>
            </a:pPr>
            <a:endParaRPr lang="en-US" sz="2400" dirty="0">
              <a:latin typeface="Arial" panose="020B0604020202020204" pitchFamily="34" charset="0"/>
              <a:cs typeface="Arial" panose="020B0604020202020204" pitchFamily="34" charset="0"/>
            </a:endParaRPr>
          </a:p>
          <a:p>
            <a:pPr marL="914400" lvl="2" indent="0" algn="just">
              <a:buFont typeface="Arial" panose="020B0604020202020204" pitchFamily="34" charset="0"/>
              <a:buNone/>
            </a:pPr>
            <a:r>
              <a:rPr lang="en-US" sz="3200" dirty="0">
                <a:latin typeface="Arial" panose="020B0604020202020204" pitchFamily="34" charset="0"/>
                <a:cs typeface="Arial" panose="020B0604020202020204" pitchFamily="34" charset="0"/>
              </a:rPr>
              <a:t>	</a:t>
            </a:r>
            <a:endParaRPr lang="en-US" sz="1800" u="sng" dirty="0">
              <a:latin typeface="Arial" panose="020B0604020202020204" pitchFamily="34" charset="0"/>
              <a:cs typeface="Arial" panose="020B0604020202020204" pitchFamily="34" charset="0"/>
            </a:endParaRPr>
          </a:p>
          <a:p>
            <a:pPr lvl="2" algn="just"/>
            <a:endParaRPr lang="en-US" sz="1200" u="sng" dirty="0">
              <a:latin typeface="Arial" panose="020B0604020202020204" pitchFamily="34" charset="0"/>
              <a:cs typeface="Arial" panose="020B0604020202020204" pitchFamily="34" charset="0"/>
            </a:endParaRPr>
          </a:p>
          <a:p>
            <a:pPr lvl="2" algn="just"/>
            <a:endParaRPr lang="en-US" sz="1200" u="sng" dirty="0">
              <a:latin typeface="Arial" panose="020B0604020202020204" pitchFamily="34" charset="0"/>
              <a:cs typeface="Arial" panose="020B0604020202020204" pitchFamily="34" charset="0"/>
            </a:endParaRPr>
          </a:p>
          <a:p>
            <a:pPr lvl="2" algn="just"/>
            <a:endParaRPr lang="en-US" sz="1200" u="sng" dirty="0">
              <a:latin typeface="Arial" panose="020B0604020202020204" pitchFamily="34" charset="0"/>
              <a:cs typeface="Arial" panose="020B0604020202020204" pitchFamily="34" charset="0"/>
            </a:endParaRPr>
          </a:p>
          <a:p>
            <a:pPr lvl="2" algn="just"/>
            <a:endParaRPr lang="en-US" sz="1200" u="sng" dirty="0">
              <a:latin typeface="Arial" panose="020B0604020202020204" pitchFamily="34" charset="0"/>
              <a:cs typeface="Arial" panose="020B0604020202020204" pitchFamily="34" charset="0"/>
            </a:endParaRPr>
          </a:p>
          <a:p>
            <a:pPr lvl="2" algn="just"/>
            <a:endParaRPr lang="en-US" sz="1200" u="sng"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US" sz="2000"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US" sz="2000" u="sng" dirty="0">
              <a:latin typeface="Arial" panose="020B0604020202020204" pitchFamily="34" charset="0"/>
              <a:cs typeface="Arial" panose="020B0604020202020204" pitchFamily="34" charset="0"/>
            </a:endParaRPr>
          </a:p>
          <a:p>
            <a:pPr marL="0" indent="0" algn="just">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91B6181-328F-4898-B9BE-305B1A131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908" y="1403240"/>
            <a:ext cx="10140745" cy="1215269"/>
          </a:xfrm>
          <a:prstGeom prst="rect">
            <a:avLst/>
          </a:prstGeom>
        </p:spPr>
      </p:pic>
    </p:spTree>
    <p:extLst>
      <p:ext uri="{BB962C8B-B14F-4D97-AF65-F5344CB8AC3E}">
        <p14:creationId xmlns:p14="http://schemas.microsoft.com/office/powerpoint/2010/main" val="2367956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IMPLEMENTATION DETAILS</a:t>
            </a:r>
          </a:p>
        </p:txBody>
      </p:sp>
    </p:spTree>
    <p:extLst>
      <p:ext uri="{BB962C8B-B14F-4D97-AF65-F5344CB8AC3E}">
        <p14:creationId xmlns:p14="http://schemas.microsoft.com/office/powerpoint/2010/main" val="389012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025"/>
            <a:ext cx="10515600" cy="579903"/>
          </a:xfrm>
        </p:spPr>
        <p:txBody>
          <a:bodyPr>
            <a:normAutofit/>
          </a:bodyPr>
          <a:lstStyle/>
          <a:p>
            <a:pPr algn="ctr"/>
            <a:r>
              <a:rPr lang="en-US" sz="2800" dirty="0">
                <a:solidFill>
                  <a:schemeClr val="accent6">
                    <a:lumMod val="75000"/>
                  </a:schemeClr>
                </a:solidFill>
              </a:rPr>
              <a:t>Implementation Details</a:t>
            </a:r>
          </a:p>
        </p:txBody>
      </p:sp>
      <p:sp>
        <p:nvSpPr>
          <p:cNvPr id="3" name="TextBox 2"/>
          <p:cNvSpPr txBox="1"/>
          <p:nvPr/>
        </p:nvSpPr>
        <p:spPr>
          <a:xfrm>
            <a:off x="838200" y="1358277"/>
            <a:ext cx="10515600" cy="461665"/>
          </a:xfrm>
          <a:prstGeom prst="rect">
            <a:avLst/>
          </a:prstGeom>
          <a:noFill/>
        </p:spPr>
        <p:txBody>
          <a:bodyPr wrap="square" rtlCol="0">
            <a:spAutoFit/>
          </a:bodyPr>
          <a:lstStyle/>
          <a:p>
            <a:r>
              <a:rPr lang="en-US" sz="2400" dirty="0">
                <a:latin typeface="+mj-lt"/>
                <a:ea typeface="+mj-ea"/>
                <a:cs typeface="+mj-cs"/>
              </a:rPr>
              <a:t>Screenshot of algorithm for using the </a:t>
            </a:r>
            <a:r>
              <a:rPr lang="en-US" sz="2400" dirty="0" err="1">
                <a:latin typeface="+mj-lt"/>
                <a:ea typeface="+mj-ea"/>
                <a:cs typeface="+mj-cs"/>
              </a:rPr>
              <a:t>APIFootball</a:t>
            </a:r>
            <a:endParaRPr lang="en-US" sz="2400" dirty="0">
              <a:latin typeface="+mj-lt"/>
              <a:ea typeface="+mj-ea"/>
              <a:cs typeface="+mj-cs"/>
            </a:endParaRPr>
          </a:p>
        </p:txBody>
      </p:sp>
      <p:pic>
        <p:nvPicPr>
          <p:cNvPr id="4" name="Content Placeholder 3">
            <a:extLst>
              <a:ext uri="{FF2B5EF4-FFF2-40B4-BE49-F238E27FC236}">
                <a16:creationId xmlns:a16="http://schemas.microsoft.com/office/drawing/2014/main" id="{9583C0BA-2F63-4B12-AE8A-4AEBEE9C70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2250" y="2060620"/>
            <a:ext cx="9207500" cy="4564552"/>
          </a:xfrm>
        </p:spPr>
      </p:pic>
    </p:spTree>
    <p:extLst>
      <p:ext uri="{BB962C8B-B14F-4D97-AF65-F5344CB8AC3E}">
        <p14:creationId xmlns:p14="http://schemas.microsoft.com/office/powerpoint/2010/main" val="3488003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1369" y="386366"/>
            <a:ext cx="10122794" cy="461665"/>
          </a:xfrm>
          <a:prstGeom prst="rect">
            <a:avLst/>
          </a:prstGeom>
          <a:noFill/>
        </p:spPr>
        <p:txBody>
          <a:bodyPr wrap="square" rtlCol="0">
            <a:spAutoFit/>
          </a:bodyPr>
          <a:lstStyle/>
          <a:p>
            <a:r>
              <a:rPr lang="en-US" sz="2400" dirty="0">
                <a:latin typeface="+mj-lt"/>
                <a:ea typeface="+mj-ea"/>
                <a:cs typeface="+mj-cs"/>
              </a:rPr>
              <a:t>Screenshot of functions for getting the relevant details from the crawled data </a:t>
            </a:r>
          </a:p>
        </p:txBody>
      </p:sp>
      <p:pic>
        <p:nvPicPr>
          <p:cNvPr id="5" name="Picture 4">
            <a:extLst>
              <a:ext uri="{FF2B5EF4-FFF2-40B4-BE49-F238E27FC236}">
                <a16:creationId xmlns:a16="http://schemas.microsoft.com/office/drawing/2014/main" id="{2D222F6A-0B1A-45B8-BB55-10009AD26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63" y="953036"/>
            <a:ext cx="10058400" cy="5422006"/>
          </a:xfrm>
          <a:prstGeom prst="rect">
            <a:avLst/>
          </a:prstGeom>
        </p:spPr>
      </p:pic>
    </p:spTree>
    <p:extLst>
      <p:ext uri="{BB962C8B-B14F-4D97-AF65-F5344CB8AC3E}">
        <p14:creationId xmlns:p14="http://schemas.microsoft.com/office/powerpoint/2010/main" val="3648518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761" y="347729"/>
            <a:ext cx="11555390" cy="461665"/>
          </a:xfrm>
          <a:prstGeom prst="rect">
            <a:avLst/>
          </a:prstGeom>
          <a:noFill/>
        </p:spPr>
        <p:txBody>
          <a:bodyPr wrap="square" rtlCol="0">
            <a:spAutoFit/>
          </a:bodyPr>
          <a:lstStyle/>
          <a:p>
            <a:r>
              <a:rPr lang="en-US" sz="2400" dirty="0">
                <a:latin typeface="+mj-lt"/>
                <a:ea typeface="+mj-ea"/>
                <a:cs typeface="+mj-cs"/>
              </a:rPr>
              <a:t>Screenshot of the records obtained, each event mentioned has a timestamp along with it</a:t>
            </a:r>
          </a:p>
        </p:txBody>
      </p:sp>
      <p:pic>
        <p:nvPicPr>
          <p:cNvPr id="5" name="Picture 4">
            <a:extLst>
              <a:ext uri="{FF2B5EF4-FFF2-40B4-BE49-F238E27FC236}">
                <a16:creationId xmlns:a16="http://schemas.microsoft.com/office/drawing/2014/main" id="{A452EF08-8AE4-4F31-9C54-E6732C7C9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323" y="1081826"/>
            <a:ext cx="9525000" cy="5406896"/>
          </a:xfrm>
          <a:prstGeom prst="rect">
            <a:avLst/>
          </a:prstGeom>
        </p:spPr>
      </p:pic>
    </p:spTree>
    <p:extLst>
      <p:ext uri="{BB962C8B-B14F-4D97-AF65-F5344CB8AC3E}">
        <p14:creationId xmlns:p14="http://schemas.microsoft.com/office/powerpoint/2010/main" val="1330031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761" y="347729"/>
            <a:ext cx="11555390" cy="461665"/>
          </a:xfrm>
          <a:prstGeom prst="rect">
            <a:avLst/>
          </a:prstGeom>
          <a:noFill/>
        </p:spPr>
        <p:txBody>
          <a:bodyPr wrap="square" rtlCol="0">
            <a:spAutoFit/>
          </a:bodyPr>
          <a:lstStyle/>
          <a:p>
            <a:pPr algn="ctr"/>
            <a:r>
              <a:rPr lang="en-US" sz="2400" dirty="0">
                <a:latin typeface="+mj-lt"/>
                <a:ea typeface="+mj-ea"/>
                <a:cs typeface="+mj-cs"/>
              </a:rPr>
              <a:t>Function - Extracting video frames </a:t>
            </a:r>
          </a:p>
        </p:txBody>
      </p:sp>
      <p:pic>
        <p:nvPicPr>
          <p:cNvPr id="5" name="Picture 4">
            <a:extLst>
              <a:ext uri="{FF2B5EF4-FFF2-40B4-BE49-F238E27FC236}">
                <a16:creationId xmlns:a16="http://schemas.microsoft.com/office/drawing/2014/main" id="{F06E8E0A-D838-4B69-8942-AE17B9AEE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165" y="909086"/>
            <a:ext cx="8207451" cy="5601185"/>
          </a:xfrm>
          <a:prstGeom prst="rect">
            <a:avLst/>
          </a:prstGeom>
        </p:spPr>
      </p:pic>
    </p:spTree>
    <p:extLst>
      <p:ext uri="{BB962C8B-B14F-4D97-AF65-F5344CB8AC3E}">
        <p14:creationId xmlns:p14="http://schemas.microsoft.com/office/powerpoint/2010/main" val="1278730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CD25-0A19-48E3-97B4-5B6698522C24}"/>
              </a:ext>
            </a:extLst>
          </p:cNvPr>
          <p:cNvSpPr>
            <a:spLocks noGrp="1"/>
          </p:cNvSpPr>
          <p:nvPr>
            <p:ph type="title"/>
          </p:nvPr>
        </p:nvSpPr>
        <p:spPr>
          <a:xfrm>
            <a:off x="838200" y="365126"/>
            <a:ext cx="10515600" cy="521566"/>
          </a:xfrm>
        </p:spPr>
        <p:txBody>
          <a:bodyPr>
            <a:normAutofit/>
          </a:bodyPr>
          <a:lstStyle/>
          <a:p>
            <a:pPr algn="ctr"/>
            <a:r>
              <a:rPr lang="en-US" sz="2400" dirty="0"/>
              <a:t>Function - Obtaining FPS</a:t>
            </a:r>
          </a:p>
        </p:txBody>
      </p:sp>
      <p:pic>
        <p:nvPicPr>
          <p:cNvPr id="5" name="Picture 4">
            <a:extLst>
              <a:ext uri="{FF2B5EF4-FFF2-40B4-BE49-F238E27FC236}">
                <a16:creationId xmlns:a16="http://schemas.microsoft.com/office/drawing/2014/main" id="{7AEC34E8-845C-4C5F-8B80-4E62EC084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4458" y="1272004"/>
            <a:ext cx="7723084" cy="4715021"/>
          </a:xfrm>
          <a:prstGeom prst="rect">
            <a:avLst/>
          </a:prstGeom>
        </p:spPr>
      </p:pic>
    </p:spTree>
    <p:extLst>
      <p:ext uri="{BB962C8B-B14F-4D97-AF65-F5344CB8AC3E}">
        <p14:creationId xmlns:p14="http://schemas.microsoft.com/office/powerpoint/2010/main" val="2235713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E0D7-80E2-4FB6-A963-C0654370FBEE}"/>
              </a:ext>
            </a:extLst>
          </p:cNvPr>
          <p:cNvSpPr>
            <a:spLocks noGrp="1"/>
          </p:cNvSpPr>
          <p:nvPr>
            <p:ph type="title"/>
          </p:nvPr>
        </p:nvSpPr>
        <p:spPr>
          <a:xfrm>
            <a:off x="838200" y="365125"/>
            <a:ext cx="10515600" cy="798657"/>
          </a:xfrm>
        </p:spPr>
        <p:txBody>
          <a:bodyPr>
            <a:normAutofit/>
          </a:bodyPr>
          <a:lstStyle/>
          <a:p>
            <a:pPr algn="ctr"/>
            <a:r>
              <a:rPr lang="en-US" sz="2400" dirty="0"/>
              <a:t>Function - Extracting frame features</a:t>
            </a:r>
          </a:p>
        </p:txBody>
      </p:sp>
      <p:pic>
        <p:nvPicPr>
          <p:cNvPr id="5" name="Picture 4">
            <a:extLst>
              <a:ext uri="{FF2B5EF4-FFF2-40B4-BE49-F238E27FC236}">
                <a16:creationId xmlns:a16="http://schemas.microsoft.com/office/drawing/2014/main" id="{6D18D4AB-FEFA-4331-84D2-95B19AADE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01" y="1295585"/>
            <a:ext cx="9662997" cy="5197290"/>
          </a:xfrm>
          <a:prstGeom prst="rect">
            <a:avLst/>
          </a:prstGeom>
        </p:spPr>
      </p:pic>
    </p:spTree>
    <p:extLst>
      <p:ext uri="{BB962C8B-B14F-4D97-AF65-F5344CB8AC3E}">
        <p14:creationId xmlns:p14="http://schemas.microsoft.com/office/powerpoint/2010/main" val="4214367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EFBF-7FEE-431C-AE05-0036F9D9B577}"/>
              </a:ext>
            </a:extLst>
          </p:cNvPr>
          <p:cNvSpPr>
            <a:spLocks noGrp="1"/>
          </p:cNvSpPr>
          <p:nvPr>
            <p:ph type="title"/>
          </p:nvPr>
        </p:nvSpPr>
        <p:spPr>
          <a:xfrm>
            <a:off x="838200" y="365125"/>
            <a:ext cx="10515600" cy="701675"/>
          </a:xfrm>
        </p:spPr>
        <p:txBody>
          <a:bodyPr>
            <a:normAutofit/>
          </a:bodyPr>
          <a:lstStyle/>
          <a:p>
            <a:pPr algn="ctr"/>
            <a:r>
              <a:rPr lang="en-US" sz="2400" dirty="0"/>
              <a:t>Function – Extracting frame features</a:t>
            </a:r>
          </a:p>
        </p:txBody>
      </p:sp>
      <p:pic>
        <p:nvPicPr>
          <p:cNvPr id="5" name="Picture 4">
            <a:extLst>
              <a:ext uri="{FF2B5EF4-FFF2-40B4-BE49-F238E27FC236}">
                <a16:creationId xmlns:a16="http://schemas.microsoft.com/office/drawing/2014/main" id="{96B15B3E-51AC-4525-8339-5E9F997A9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475" y="1472813"/>
            <a:ext cx="9893050" cy="4845428"/>
          </a:xfrm>
          <a:prstGeom prst="rect">
            <a:avLst/>
          </a:prstGeom>
        </p:spPr>
      </p:pic>
    </p:spTree>
    <p:extLst>
      <p:ext uri="{BB962C8B-B14F-4D97-AF65-F5344CB8AC3E}">
        <p14:creationId xmlns:p14="http://schemas.microsoft.com/office/powerpoint/2010/main" val="3285674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CAE99A-54FC-402B-B0BF-E629842FE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00" y="794795"/>
            <a:ext cx="10469599" cy="5268410"/>
          </a:xfrm>
          <a:prstGeom prst="rect">
            <a:avLst/>
          </a:prstGeom>
        </p:spPr>
      </p:pic>
    </p:spTree>
    <p:extLst>
      <p:ext uri="{BB962C8B-B14F-4D97-AF65-F5344CB8AC3E}">
        <p14:creationId xmlns:p14="http://schemas.microsoft.com/office/powerpoint/2010/main" val="2697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OBJECTIVES</a:t>
            </a:r>
          </a:p>
        </p:txBody>
      </p:sp>
    </p:spTree>
    <p:extLst>
      <p:ext uri="{BB962C8B-B14F-4D97-AF65-F5344CB8AC3E}">
        <p14:creationId xmlns:p14="http://schemas.microsoft.com/office/powerpoint/2010/main" val="4117803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CE82-3E98-46C9-878F-DCBADBBBFCDB}"/>
              </a:ext>
            </a:extLst>
          </p:cNvPr>
          <p:cNvSpPr>
            <a:spLocks noGrp="1"/>
          </p:cNvSpPr>
          <p:nvPr>
            <p:ph type="title"/>
          </p:nvPr>
        </p:nvSpPr>
        <p:spPr>
          <a:xfrm>
            <a:off x="838200" y="365126"/>
            <a:ext cx="10515600" cy="687820"/>
          </a:xfrm>
        </p:spPr>
        <p:txBody>
          <a:bodyPr>
            <a:normAutofit/>
          </a:bodyPr>
          <a:lstStyle/>
          <a:p>
            <a:pPr algn="ctr"/>
            <a:r>
              <a:rPr lang="en-US" sz="2400" dirty="0"/>
              <a:t>Function – Main Function</a:t>
            </a:r>
          </a:p>
        </p:txBody>
      </p:sp>
      <p:pic>
        <p:nvPicPr>
          <p:cNvPr id="5" name="Picture 4">
            <a:extLst>
              <a:ext uri="{FF2B5EF4-FFF2-40B4-BE49-F238E27FC236}">
                <a16:creationId xmlns:a16="http://schemas.microsoft.com/office/drawing/2014/main" id="{DD5E7807-B9E4-4F02-9E89-C3E967582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392" y="1152784"/>
            <a:ext cx="7519215" cy="5118417"/>
          </a:xfrm>
          <a:prstGeom prst="rect">
            <a:avLst/>
          </a:prstGeom>
        </p:spPr>
      </p:pic>
    </p:spTree>
    <p:extLst>
      <p:ext uri="{BB962C8B-B14F-4D97-AF65-F5344CB8AC3E}">
        <p14:creationId xmlns:p14="http://schemas.microsoft.com/office/powerpoint/2010/main" val="3063523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F608-EB9E-41B6-A369-F79DB687B24B}"/>
              </a:ext>
            </a:extLst>
          </p:cNvPr>
          <p:cNvSpPr>
            <a:spLocks noGrp="1"/>
          </p:cNvSpPr>
          <p:nvPr>
            <p:ph type="title"/>
          </p:nvPr>
        </p:nvSpPr>
        <p:spPr/>
        <p:txBody>
          <a:bodyPr>
            <a:normAutofit/>
          </a:bodyPr>
          <a:lstStyle/>
          <a:p>
            <a:pPr algn="ctr"/>
            <a:r>
              <a:rPr lang="en-US" sz="2400" dirty="0"/>
              <a:t>Function – Principal Component Analysis</a:t>
            </a:r>
          </a:p>
        </p:txBody>
      </p:sp>
      <p:pic>
        <p:nvPicPr>
          <p:cNvPr id="5" name="Picture 4">
            <a:extLst>
              <a:ext uri="{FF2B5EF4-FFF2-40B4-BE49-F238E27FC236}">
                <a16:creationId xmlns:a16="http://schemas.microsoft.com/office/drawing/2014/main" id="{F2DF105D-5B39-4B54-BDC2-7987BE2200A3}"/>
              </a:ext>
            </a:extLst>
          </p:cNvPr>
          <p:cNvPicPr>
            <a:picLocks noChangeAspect="1"/>
          </p:cNvPicPr>
          <p:nvPr/>
        </p:nvPicPr>
        <p:blipFill rotWithShape="1">
          <a:blip r:embed="rId2">
            <a:extLst>
              <a:ext uri="{28A0092B-C50C-407E-A947-70E740481C1C}">
                <a14:useLocalDpi xmlns:a14="http://schemas.microsoft.com/office/drawing/2010/main" val="0"/>
              </a:ext>
            </a:extLst>
          </a:blip>
          <a:srcRect t="32074"/>
          <a:stretch/>
        </p:blipFill>
        <p:spPr>
          <a:xfrm>
            <a:off x="838200" y="2493818"/>
            <a:ext cx="9788236" cy="2139506"/>
          </a:xfrm>
          <a:prstGeom prst="rect">
            <a:avLst/>
          </a:prstGeom>
        </p:spPr>
      </p:pic>
    </p:spTree>
    <p:extLst>
      <p:ext uri="{BB962C8B-B14F-4D97-AF65-F5344CB8AC3E}">
        <p14:creationId xmlns:p14="http://schemas.microsoft.com/office/powerpoint/2010/main" val="1814313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AE5B-16AE-44B5-9261-1888F86A6DD1}"/>
              </a:ext>
            </a:extLst>
          </p:cNvPr>
          <p:cNvSpPr>
            <a:spLocks noGrp="1"/>
          </p:cNvSpPr>
          <p:nvPr>
            <p:ph type="title"/>
          </p:nvPr>
        </p:nvSpPr>
        <p:spPr/>
        <p:txBody>
          <a:bodyPr>
            <a:normAutofit/>
          </a:bodyPr>
          <a:lstStyle/>
          <a:p>
            <a:pPr algn="ctr"/>
            <a:r>
              <a:rPr lang="en-US" sz="2400" dirty="0"/>
              <a:t>Function – Model definition </a:t>
            </a:r>
          </a:p>
        </p:txBody>
      </p:sp>
      <p:pic>
        <p:nvPicPr>
          <p:cNvPr id="4" name="Picture 3">
            <a:extLst>
              <a:ext uri="{FF2B5EF4-FFF2-40B4-BE49-F238E27FC236}">
                <a16:creationId xmlns:a16="http://schemas.microsoft.com/office/drawing/2014/main" id="{EFC09CDE-703D-41D9-9C27-CCEB9E5758B0}"/>
              </a:ext>
            </a:extLst>
          </p:cNvPr>
          <p:cNvPicPr>
            <a:picLocks noChangeAspect="1"/>
          </p:cNvPicPr>
          <p:nvPr/>
        </p:nvPicPr>
        <p:blipFill rotWithShape="1">
          <a:blip r:embed="rId2">
            <a:extLst>
              <a:ext uri="{28A0092B-C50C-407E-A947-70E740481C1C}">
                <a14:useLocalDpi xmlns:a14="http://schemas.microsoft.com/office/drawing/2010/main" val="0"/>
              </a:ext>
            </a:extLst>
          </a:blip>
          <a:srcRect t="6744"/>
          <a:stretch/>
        </p:blipFill>
        <p:spPr>
          <a:xfrm>
            <a:off x="994129" y="1397860"/>
            <a:ext cx="10203741" cy="5095015"/>
          </a:xfrm>
          <a:prstGeom prst="rect">
            <a:avLst/>
          </a:prstGeom>
        </p:spPr>
      </p:pic>
    </p:spTree>
    <p:extLst>
      <p:ext uri="{BB962C8B-B14F-4D97-AF65-F5344CB8AC3E}">
        <p14:creationId xmlns:p14="http://schemas.microsoft.com/office/powerpoint/2010/main" val="2643393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TESTCASES</a:t>
            </a:r>
          </a:p>
        </p:txBody>
      </p:sp>
    </p:spTree>
    <p:extLst>
      <p:ext uri="{BB962C8B-B14F-4D97-AF65-F5344CB8AC3E}">
        <p14:creationId xmlns:p14="http://schemas.microsoft.com/office/powerpoint/2010/main" val="2420130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819CD5-B01B-4B17-9910-3B3DA6A9E930}"/>
              </a:ext>
            </a:extLst>
          </p:cNvPr>
          <p:cNvSpPr>
            <a:spLocks noGrp="1"/>
          </p:cNvSpPr>
          <p:nvPr>
            <p:ph type="title"/>
          </p:nvPr>
        </p:nvSpPr>
        <p:spPr>
          <a:xfrm>
            <a:off x="838200" y="200025"/>
            <a:ext cx="10515600" cy="579903"/>
          </a:xfrm>
        </p:spPr>
        <p:txBody>
          <a:bodyPr>
            <a:normAutofit/>
          </a:bodyPr>
          <a:lstStyle/>
          <a:p>
            <a:pPr algn="ctr"/>
            <a:r>
              <a:rPr lang="en-US" sz="2800" dirty="0">
                <a:solidFill>
                  <a:schemeClr val="accent6">
                    <a:lumMod val="75000"/>
                  </a:schemeClr>
                </a:solidFill>
              </a:rPr>
              <a:t>Testcases</a:t>
            </a:r>
          </a:p>
        </p:txBody>
      </p:sp>
      <p:sp>
        <p:nvSpPr>
          <p:cNvPr id="4" name="TextBox 3">
            <a:extLst>
              <a:ext uri="{FF2B5EF4-FFF2-40B4-BE49-F238E27FC236}">
                <a16:creationId xmlns:a16="http://schemas.microsoft.com/office/drawing/2014/main" id="{9FB1E81E-03CD-4A4F-ABDB-34F52CF4044B}"/>
              </a:ext>
            </a:extLst>
          </p:cNvPr>
          <p:cNvSpPr txBox="1"/>
          <p:nvPr/>
        </p:nvSpPr>
        <p:spPr>
          <a:xfrm>
            <a:off x="714935" y="1874728"/>
            <a:ext cx="10762129" cy="2246769"/>
          </a:xfrm>
          <a:prstGeom prst="rect">
            <a:avLst/>
          </a:prstGeom>
          <a:noFill/>
        </p:spPr>
        <p:txBody>
          <a:bodyPr wrap="square" rtlCol="0">
            <a:spAutoFit/>
          </a:bodyPr>
          <a:lstStyle/>
          <a:p>
            <a:pPr marL="342900" indent="-342900">
              <a:buAutoNum type="arabicPeriod"/>
            </a:pPr>
            <a:r>
              <a:rPr lang="en-US" sz="2800" dirty="0"/>
              <a:t>No event </a:t>
            </a:r>
            <a:r>
              <a:rPr lang="en-US" sz="2800" dirty="0" err="1"/>
              <a:t>occuring</a:t>
            </a:r>
            <a:r>
              <a:rPr lang="en-US" sz="2800" dirty="0"/>
              <a:t> : "No event has occurred“</a:t>
            </a:r>
          </a:p>
          <a:p>
            <a:pPr marL="342900" indent="-342900">
              <a:buAutoNum type="arabicPeriod"/>
            </a:pPr>
            <a:r>
              <a:rPr lang="en-US" sz="2800" dirty="0"/>
              <a:t>Goal : "Goal“</a:t>
            </a:r>
          </a:p>
          <a:p>
            <a:pPr marL="342900" indent="-342900">
              <a:buAutoNum type="arabicPeriod"/>
            </a:pPr>
            <a:r>
              <a:rPr lang="en-US" sz="2800" dirty="0"/>
              <a:t>Substitution : "Substitution“</a:t>
            </a:r>
          </a:p>
          <a:p>
            <a:pPr marL="342900" indent="-342900">
              <a:buAutoNum type="arabicPeriod"/>
            </a:pPr>
            <a:r>
              <a:rPr lang="en-US" sz="2800" dirty="0"/>
              <a:t>Duration of video &gt; 2minutes : "Video too long“</a:t>
            </a:r>
          </a:p>
          <a:p>
            <a:pPr marL="342900" indent="-342900">
              <a:buAutoNum type="arabicPeriod"/>
            </a:pPr>
            <a:r>
              <a:rPr lang="en-US" sz="2800" dirty="0"/>
              <a:t>Format of video is not .</a:t>
            </a:r>
            <a:r>
              <a:rPr lang="en-US" sz="2800" dirty="0" err="1"/>
              <a:t>mkv</a:t>
            </a:r>
            <a:r>
              <a:rPr lang="en-US" sz="2800" dirty="0"/>
              <a:t> : "Video codec cannot be parsed"</a:t>
            </a:r>
          </a:p>
        </p:txBody>
      </p:sp>
    </p:spTree>
    <p:extLst>
      <p:ext uri="{BB962C8B-B14F-4D97-AF65-F5344CB8AC3E}">
        <p14:creationId xmlns:p14="http://schemas.microsoft.com/office/powerpoint/2010/main" val="3669468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C2741D-EC76-4E7D-BFE2-D91E6E142835}"/>
              </a:ext>
            </a:extLst>
          </p:cNvPr>
          <p:cNvSpPr txBox="1">
            <a:spLocks/>
          </p:cNvSpPr>
          <p:nvPr/>
        </p:nvSpPr>
        <p:spPr>
          <a:xfrm>
            <a:off x="838200" y="200025"/>
            <a:ext cx="10515600" cy="579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6">
                    <a:lumMod val="75000"/>
                  </a:schemeClr>
                </a:solidFill>
              </a:rPr>
              <a:t>No event occurring</a:t>
            </a:r>
          </a:p>
        </p:txBody>
      </p:sp>
      <p:cxnSp>
        <p:nvCxnSpPr>
          <p:cNvPr id="5" name="Straight Connector 4">
            <a:extLst>
              <a:ext uri="{FF2B5EF4-FFF2-40B4-BE49-F238E27FC236}">
                <a16:creationId xmlns:a16="http://schemas.microsoft.com/office/drawing/2014/main" id="{5F11429F-F46D-4FBC-B99C-200920023193}"/>
              </a:ext>
            </a:extLst>
          </p:cNvPr>
          <p:cNvCxnSpPr>
            <a:cxnSpLocks/>
          </p:cNvCxnSpPr>
          <p:nvPr/>
        </p:nvCxnSpPr>
        <p:spPr>
          <a:xfrm>
            <a:off x="6131859" y="1725706"/>
            <a:ext cx="0" cy="4805082"/>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06BBA2B0-DD40-4633-9363-902E27BEB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49" y="1947074"/>
            <a:ext cx="5287019" cy="3404856"/>
          </a:xfrm>
          <a:prstGeom prst="rect">
            <a:avLst/>
          </a:prstGeom>
        </p:spPr>
      </p:pic>
      <p:sp>
        <p:nvSpPr>
          <p:cNvPr id="11" name="TextBox 10">
            <a:extLst>
              <a:ext uri="{FF2B5EF4-FFF2-40B4-BE49-F238E27FC236}">
                <a16:creationId xmlns:a16="http://schemas.microsoft.com/office/drawing/2014/main" id="{7D6F921D-78E4-4B9F-9637-90352A0FA655}"/>
              </a:ext>
            </a:extLst>
          </p:cNvPr>
          <p:cNvSpPr txBox="1"/>
          <p:nvPr/>
        </p:nvSpPr>
        <p:spPr>
          <a:xfrm>
            <a:off x="2787382" y="5925670"/>
            <a:ext cx="824752" cy="369332"/>
          </a:xfrm>
          <a:prstGeom prst="rect">
            <a:avLst/>
          </a:prstGeom>
          <a:noFill/>
        </p:spPr>
        <p:txBody>
          <a:bodyPr wrap="square" rtlCol="0">
            <a:spAutoFit/>
          </a:bodyPr>
          <a:lstStyle/>
          <a:p>
            <a:r>
              <a:rPr lang="en-US" dirty="0"/>
              <a:t>INPUT</a:t>
            </a:r>
          </a:p>
        </p:txBody>
      </p:sp>
      <p:pic>
        <p:nvPicPr>
          <p:cNvPr id="13" name="Picture 12">
            <a:extLst>
              <a:ext uri="{FF2B5EF4-FFF2-40B4-BE49-F238E27FC236}">
                <a16:creationId xmlns:a16="http://schemas.microsoft.com/office/drawing/2014/main" id="{B3F3C7AB-58FD-4DE5-BE7E-5F42247C5A70}"/>
              </a:ext>
            </a:extLst>
          </p:cNvPr>
          <p:cNvPicPr>
            <a:picLocks noChangeAspect="1"/>
          </p:cNvPicPr>
          <p:nvPr/>
        </p:nvPicPr>
        <p:blipFill rotWithShape="1">
          <a:blip r:embed="rId3">
            <a:extLst>
              <a:ext uri="{28A0092B-C50C-407E-A947-70E740481C1C}">
                <a14:useLocalDpi xmlns:a14="http://schemas.microsoft.com/office/drawing/2010/main" val="0"/>
              </a:ext>
            </a:extLst>
          </a:blip>
          <a:srcRect l="-814" r="32083"/>
          <a:stretch/>
        </p:blipFill>
        <p:spPr>
          <a:xfrm>
            <a:off x="6325784" y="1531241"/>
            <a:ext cx="5471761" cy="3910335"/>
          </a:xfrm>
          <a:prstGeom prst="rect">
            <a:avLst/>
          </a:prstGeom>
        </p:spPr>
      </p:pic>
      <p:sp>
        <p:nvSpPr>
          <p:cNvPr id="14" name="Rectangle 13">
            <a:extLst>
              <a:ext uri="{FF2B5EF4-FFF2-40B4-BE49-F238E27FC236}">
                <a16:creationId xmlns:a16="http://schemas.microsoft.com/office/drawing/2014/main" id="{E933D6D4-357A-4E28-8364-FE1BE549411F}"/>
              </a:ext>
            </a:extLst>
          </p:cNvPr>
          <p:cNvSpPr/>
          <p:nvPr/>
        </p:nvSpPr>
        <p:spPr>
          <a:xfrm>
            <a:off x="6325784" y="4643718"/>
            <a:ext cx="5686915" cy="968188"/>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590FF53E-1234-4BFB-8D9A-A700ED23EAA1}"/>
              </a:ext>
            </a:extLst>
          </p:cNvPr>
          <p:cNvSpPr txBox="1"/>
          <p:nvPr/>
        </p:nvSpPr>
        <p:spPr>
          <a:xfrm>
            <a:off x="8756864" y="5925670"/>
            <a:ext cx="1113271"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1118859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18D298-D374-48A0-A761-DD32BDEE8FEB}"/>
              </a:ext>
            </a:extLst>
          </p:cNvPr>
          <p:cNvPicPr>
            <a:picLocks noChangeAspect="1"/>
          </p:cNvPicPr>
          <p:nvPr/>
        </p:nvPicPr>
        <p:blipFill rotWithShape="1">
          <a:blip r:embed="rId2">
            <a:extLst>
              <a:ext uri="{28A0092B-C50C-407E-A947-70E740481C1C}">
                <a14:useLocalDpi xmlns:a14="http://schemas.microsoft.com/office/drawing/2010/main" val="0"/>
              </a:ext>
            </a:extLst>
          </a:blip>
          <a:srcRect l="1" r="44687"/>
          <a:stretch/>
        </p:blipFill>
        <p:spPr>
          <a:xfrm>
            <a:off x="6421346" y="1725706"/>
            <a:ext cx="5507896" cy="3715870"/>
          </a:xfrm>
          <a:prstGeom prst="rect">
            <a:avLst/>
          </a:prstGeom>
        </p:spPr>
      </p:pic>
      <p:sp>
        <p:nvSpPr>
          <p:cNvPr id="3" name="Title 1">
            <a:extLst>
              <a:ext uri="{FF2B5EF4-FFF2-40B4-BE49-F238E27FC236}">
                <a16:creationId xmlns:a16="http://schemas.microsoft.com/office/drawing/2014/main" id="{B9C2741D-EC76-4E7D-BFE2-D91E6E142835}"/>
              </a:ext>
            </a:extLst>
          </p:cNvPr>
          <p:cNvSpPr txBox="1">
            <a:spLocks/>
          </p:cNvSpPr>
          <p:nvPr/>
        </p:nvSpPr>
        <p:spPr>
          <a:xfrm>
            <a:off x="838200" y="200025"/>
            <a:ext cx="10515600" cy="579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6">
                    <a:lumMod val="75000"/>
                  </a:schemeClr>
                </a:solidFill>
              </a:rPr>
              <a:t>Goal</a:t>
            </a:r>
          </a:p>
        </p:txBody>
      </p:sp>
      <p:cxnSp>
        <p:nvCxnSpPr>
          <p:cNvPr id="5" name="Straight Connector 4">
            <a:extLst>
              <a:ext uri="{FF2B5EF4-FFF2-40B4-BE49-F238E27FC236}">
                <a16:creationId xmlns:a16="http://schemas.microsoft.com/office/drawing/2014/main" id="{5F11429F-F46D-4FBC-B99C-200920023193}"/>
              </a:ext>
            </a:extLst>
          </p:cNvPr>
          <p:cNvCxnSpPr>
            <a:cxnSpLocks/>
          </p:cNvCxnSpPr>
          <p:nvPr/>
        </p:nvCxnSpPr>
        <p:spPr>
          <a:xfrm>
            <a:off x="6131859" y="1725706"/>
            <a:ext cx="0" cy="4805082"/>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D6F921D-78E4-4B9F-9637-90352A0FA655}"/>
              </a:ext>
            </a:extLst>
          </p:cNvPr>
          <p:cNvSpPr txBox="1"/>
          <p:nvPr/>
        </p:nvSpPr>
        <p:spPr>
          <a:xfrm>
            <a:off x="2787382" y="5925670"/>
            <a:ext cx="824752" cy="369332"/>
          </a:xfrm>
          <a:prstGeom prst="rect">
            <a:avLst/>
          </a:prstGeom>
          <a:noFill/>
        </p:spPr>
        <p:txBody>
          <a:bodyPr wrap="square" rtlCol="0">
            <a:spAutoFit/>
          </a:bodyPr>
          <a:lstStyle/>
          <a:p>
            <a:r>
              <a:rPr lang="en-US" dirty="0"/>
              <a:t>INPUT</a:t>
            </a:r>
          </a:p>
        </p:txBody>
      </p:sp>
      <p:sp>
        <p:nvSpPr>
          <p:cNvPr id="14" name="Rectangle 13">
            <a:extLst>
              <a:ext uri="{FF2B5EF4-FFF2-40B4-BE49-F238E27FC236}">
                <a16:creationId xmlns:a16="http://schemas.microsoft.com/office/drawing/2014/main" id="{E933D6D4-357A-4E28-8364-FE1BE549411F}"/>
              </a:ext>
            </a:extLst>
          </p:cNvPr>
          <p:cNvSpPr/>
          <p:nvPr/>
        </p:nvSpPr>
        <p:spPr>
          <a:xfrm>
            <a:off x="6331836" y="4738311"/>
            <a:ext cx="5686915" cy="797858"/>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590FF53E-1234-4BFB-8D9A-A700ED23EAA1}"/>
              </a:ext>
            </a:extLst>
          </p:cNvPr>
          <p:cNvSpPr txBox="1"/>
          <p:nvPr/>
        </p:nvSpPr>
        <p:spPr>
          <a:xfrm>
            <a:off x="8756864" y="5925670"/>
            <a:ext cx="1113271" cy="369332"/>
          </a:xfrm>
          <a:prstGeom prst="rect">
            <a:avLst/>
          </a:prstGeom>
          <a:noFill/>
        </p:spPr>
        <p:txBody>
          <a:bodyPr wrap="square" rtlCol="0">
            <a:spAutoFit/>
          </a:bodyPr>
          <a:lstStyle/>
          <a:p>
            <a:r>
              <a:rPr lang="en-US" dirty="0"/>
              <a:t>OUTPUT</a:t>
            </a:r>
          </a:p>
        </p:txBody>
      </p:sp>
      <p:pic>
        <p:nvPicPr>
          <p:cNvPr id="4" name="Picture 3">
            <a:extLst>
              <a:ext uri="{FF2B5EF4-FFF2-40B4-BE49-F238E27FC236}">
                <a16:creationId xmlns:a16="http://schemas.microsoft.com/office/drawing/2014/main" id="{B5E30593-14E8-4F2F-91CB-C203BF7E5931}"/>
              </a:ext>
            </a:extLst>
          </p:cNvPr>
          <p:cNvPicPr>
            <a:picLocks/>
          </p:cNvPicPr>
          <p:nvPr/>
        </p:nvPicPr>
        <p:blipFill rotWithShape="1">
          <a:blip r:embed="rId3">
            <a:extLst>
              <a:ext uri="{28A0092B-C50C-407E-A947-70E740481C1C}">
                <a14:useLocalDpi xmlns:a14="http://schemas.microsoft.com/office/drawing/2010/main" val="0"/>
              </a:ext>
            </a:extLst>
          </a:blip>
          <a:srcRect l="3971" r="2648"/>
          <a:stretch/>
        </p:blipFill>
        <p:spPr>
          <a:xfrm>
            <a:off x="557142" y="2040008"/>
            <a:ext cx="5285232" cy="3401568"/>
          </a:xfrm>
          <a:prstGeom prst="rect">
            <a:avLst/>
          </a:prstGeom>
        </p:spPr>
      </p:pic>
    </p:spTree>
    <p:extLst>
      <p:ext uri="{BB962C8B-B14F-4D97-AF65-F5344CB8AC3E}">
        <p14:creationId xmlns:p14="http://schemas.microsoft.com/office/powerpoint/2010/main" val="1778255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D266D-C902-4B92-8CFB-84BF2150EE33}"/>
              </a:ext>
            </a:extLst>
          </p:cNvPr>
          <p:cNvPicPr>
            <a:picLocks noChangeAspect="1"/>
          </p:cNvPicPr>
          <p:nvPr/>
        </p:nvPicPr>
        <p:blipFill rotWithShape="1">
          <a:blip r:embed="rId2">
            <a:extLst>
              <a:ext uri="{28A0092B-C50C-407E-A947-70E740481C1C}">
                <a14:useLocalDpi xmlns:a14="http://schemas.microsoft.com/office/drawing/2010/main" val="0"/>
              </a:ext>
            </a:extLst>
          </a:blip>
          <a:srcRect r="42016"/>
          <a:stretch/>
        </p:blipFill>
        <p:spPr>
          <a:xfrm>
            <a:off x="6402808" y="1838538"/>
            <a:ext cx="5544970" cy="3529466"/>
          </a:xfrm>
          <a:prstGeom prst="rect">
            <a:avLst/>
          </a:prstGeom>
        </p:spPr>
      </p:pic>
      <p:sp>
        <p:nvSpPr>
          <p:cNvPr id="3" name="Title 1">
            <a:extLst>
              <a:ext uri="{FF2B5EF4-FFF2-40B4-BE49-F238E27FC236}">
                <a16:creationId xmlns:a16="http://schemas.microsoft.com/office/drawing/2014/main" id="{B9C2741D-EC76-4E7D-BFE2-D91E6E142835}"/>
              </a:ext>
            </a:extLst>
          </p:cNvPr>
          <p:cNvSpPr txBox="1">
            <a:spLocks/>
          </p:cNvSpPr>
          <p:nvPr/>
        </p:nvSpPr>
        <p:spPr>
          <a:xfrm>
            <a:off x="838200" y="200025"/>
            <a:ext cx="10515600" cy="579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6">
                    <a:lumMod val="75000"/>
                  </a:schemeClr>
                </a:solidFill>
              </a:rPr>
              <a:t>Substitution</a:t>
            </a:r>
          </a:p>
        </p:txBody>
      </p:sp>
      <p:cxnSp>
        <p:nvCxnSpPr>
          <p:cNvPr id="5" name="Straight Connector 4">
            <a:extLst>
              <a:ext uri="{FF2B5EF4-FFF2-40B4-BE49-F238E27FC236}">
                <a16:creationId xmlns:a16="http://schemas.microsoft.com/office/drawing/2014/main" id="{5F11429F-F46D-4FBC-B99C-200920023193}"/>
              </a:ext>
            </a:extLst>
          </p:cNvPr>
          <p:cNvCxnSpPr>
            <a:cxnSpLocks/>
          </p:cNvCxnSpPr>
          <p:nvPr/>
        </p:nvCxnSpPr>
        <p:spPr>
          <a:xfrm>
            <a:off x="6131859" y="1725706"/>
            <a:ext cx="0" cy="4805082"/>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D6F921D-78E4-4B9F-9637-90352A0FA655}"/>
              </a:ext>
            </a:extLst>
          </p:cNvPr>
          <p:cNvSpPr txBox="1"/>
          <p:nvPr/>
        </p:nvSpPr>
        <p:spPr>
          <a:xfrm>
            <a:off x="2787382" y="5925670"/>
            <a:ext cx="824752" cy="369332"/>
          </a:xfrm>
          <a:prstGeom prst="rect">
            <a:avLst/>
          </a:prstGeom>
          <a:noFill/>
        </p:spPr>
        <p:txBody>
          <a:bodyPr wrap="square" rtlCol="0">
            <a:spAutoFit/>
          </a:bodyPr>
          <a:lstStyle/>
          <a:p>
            <a:r>
              <a:rPr lang="en-US" dirty="0"/>
              <a:t>INPUT</a:t>
            </a:r>
          </a:p>
        </p:txBody>
      </p:sp>
      <p:sp>
        <p:nvSpPr>
          <p:cNvPr id="14" name="Rectangle 13">
            <a:extLst>
              <a:ext uri="{FF2B5EF4-FFF2-40B4-BE49-F238E27FC236}">
                <a16:creationId xmlns:a16="http://schemas.microsoft.com/office/drawing/2014/main" id="{E933D6D4-357A-4E28-8364-FE1BE549411F}"/>
              </a:ext>
            </a:extLst>
          </p:cNvPr>
          <p:cNvSpPr/>
          <p:nvPr/>
        </p:nvSpPr>
        <p:spPr>
          <a:xfrm>
            <a:off x="6331836" y="4738311"/>
            <a:ext cx="5686915" cy="797858"/>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590FF53E-1234-4BFB-8D9A-A700ED23EAA1}"/>
              </a:ext>
            </a:extLst>
          </p:cNvPr>
          <p:cNvSpPr txBox="1"/>
          <p:nvPr/>
        </p:nvSpPr>
        <p:spPr>
          <a:xfrm>
            <a:off x="8756864" y="5925670"/>
            <a:ext cx="1113271" cy="369332"/>
          </a:xfrm>
          <a:prstGeom prst="rect">
            <a:avLst/>
          </a:prstGeom>
          <a:noFill/>
        </p:spPr>
        <p:txBody>
          <a:bodyPr wrap="square" rtlCol="0">
            <a:spAutoFit/>
          </a:bodyPr>
          <a:lstStyle/>
          <a:p>
            <a:r>
              <a:rPr lang="en-US" dirty="0"/>
              <a:t>OUTPUT</a:t>
            </a:r>
          </a:p>
        </p:txBody>
      </p:sp>
      <p:pic>
        <p:nvPicPr>
          <p:cNvPr id="9" name="Picture 8">
            <a:extLst>
              <a:ext uri="{FF2B5EF4-FFF2-40B4-BE49-F238E27FC236}">
                <a16:creationId xmlns:a16="http://schemas.microsoft.com/office/drawing/2014/main" id="{91D2BF71-DBC6-47F9-9F34-6F56B02E4E5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57142" y="2040008"/>
            <a:ext cx="5285232" cy="3401568"/>
          </a:xfrm>
          <a:prstGeom prst="rect">
            <a:avLst/>
          </a:prstGeom>
        </p:spPr>
      </p:pic>
    </p:spTree>
    <p:extLst>
      <p:ext uri="{BB962C8B-B14F-4D97-AF65-F5344CB8AC3E}">
        <p14:creationId xmlns:p14="http://schemas.microsoft.com/office/powerpoint/2010/main" val="103980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C2741D-EC76-4E7D-BFE2-D91E6E142835}"/>
              </a:ext>
            </a:extLst>
          </p:cNvPr>
          <p:cNvSpPr txBox="1">
            <a:spLocks/>
          </p:cNvSpPr>
          <p:nvPr/>
        </p:nvSpPr>
        <p:spPr>
          <a:xfrm>
            <a:off x="838200" y="200025"/>
            <a:ext cx="10515600" cy="579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6">
                    <a:lumMod val="75000"/>
                  </a:schemeClr>
                </a:solidFill>
              </a:rPr>
              <a:t>Duration too long ( &gt; 10 minutes )</a:t>
            </a:r>
          </a:p>
        </p:txBody>
      </p:sp>
      <p:cxnSp>
        <p:nvCxnSpPr>
          <p:cNvPr id="5" name="Straight Connector 4">
            <a:extLst>
              <a:ext uri="{FF2B5EF4-FFF2-40B4-BE49-F238E27FC236}">
                <a16:creationId xmlns:a16="http://schemas.microsoft.com/office/drawing/2014/main" id="{5F11429F-F46D-4FBC-B99C-200920023193}"/>
              </a:ext>
            </a:extLst>
          </p:cNvPr>
          <p:cNvCxnSpPr>
            <a:cxnSpLocks/>
          </p:cNvCxnSpPr>
          <p:nvPr/>
        </p:nvCxnSpPr>
        <p:spPr>
          <a:xfrm rot="5400000">
            <a:off x="6095999" y="-1341131"/>
            <a:ext cx="0" cy="1097280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D6F921D-78E4-4B9F-9637-90352A0FA655}"/>
              </a:ext>
            </a:extLst>
          </p:cNvPr>
          <p:cNvSpPr txBox="1"/>
          <p:nvPr/>
        </p:nvSpPr>
        <p:spPr>
          <a:xfrm>
            <a:off x="623072" y="1605696"/>
            <a:ext cx="513410" cy="2069483"/>
          </a:xfrm>
          <a:prstGeom prst="rect">
            <a:avLst/>
          </a:prstGeom>
          <a:noFill/>
        </p:spPr>
        <p:txBody>
          <a:bodyPr vert="wordArtVert" wrap="square" rtlCol="0">
            <a:spAutoFit/>
          </a:bodyPr>
          <a:lstStyle/>
          <a:p>
            <a:r>
              <a:rPr lang="en-US" dirty="0"/>
              <a:t>INPUT</a:t>
            </a:r>
          </a:p>
        </p:txBody>
      </p:sp>
      <p:sp>
        <p:nvSpPr>
          <p:cNvPr id="15" name="TextBox 14">
            <a:extLst>
              <a:ext uri="{FF2B5EF4-FFF2-40B4-BE49-F238E27FC236}">
                <a16:creationId xmlns:a16="http://schemas.microsoft.com/office/drawing/2014/main" id="{590FF53E-1234-4BFB-8D9A-A700ED23EAA1}"/>
              </a:ext>
            </a:extLst>
          </p:cNvPr>
          <p:cNvSpPr txBox="1"/>
          <p:nvPr/>
        </p:nvSpPr>
        <p:spPr>
          <a:xfrm>
            <a:off x="623072" y="4282067"/>
            <a:ext cx="513410" cy="2107056"/>
          </a:xfrm>
          <a:prstGeom prst="rect">
            <a:avLst/>
          </a:prstGeom>
          <a:noFill/>
        </p:spPr>
        <p:txBody>
          <a:bodyPr vert="wordArtVert" wrap="square" rtlCol="0">
            <a:spAutoFit/>
          </a:bodyPr>
          <a:lstStyle/>
          <a:p>
            <a:r>
              <a:rPr lang="en-US" dirty="0"/>
              <a:t>OUTPUT</a:t>
            </a:r>
          </a:p>
        </p:txBody>
      </p:sp>
      <p:pic>
        <p:nvPicPr>
          <p:cNvPr id="2" name="Picture 1">
            <a:extLst>
              <a:ext uri="{FF2B5EF4-FFF2-40B4-BE49-F238E27FC236}">
                <a16:creationId xmlns:a16="http://schemas.microsoft.com/office/drawing/2014/main" id="{26961ED9-CD44-43C5-9042-8520AA9F92B5}"/>
              </a:ext>
            </a:extLst>
          </p:cNvPr>
          <p:cNvPicPr>
            <a:picLocks noChangeAspect="1"/>
          </p:cNvPicPr>
          <p:nvPr/>
        </p:nvPicPr>
        <p:blipFill rotWithShape="1">
          <a:blip r:embed="rId2"/>
          <a:srcRect l="7242" t="40886" r="13409" b="32155"/>
          <a:stretch/>
        </p:blipFill>
        <p:spPr>
          <a:xfrm>
            <a:off x="3447396" y="1162434"/>
            <a:ext cx="5297205" cy="2512745"/>
          </a:xfrm>
          <a:prstGeom prst="rect">
            <a:avLst/>
          </a:prstGeom>
        </p:spPr>
      </p:pic>
      <p:pic>
        <p:nvPicPr>
          <p:cNvPr id="6" name="Picture 5">
            <a:extLst>
              <a:ext uri="{FF2B5EF4-FFF2-40B4-BE49-F238E27FC236}">
                <a16:creationId xmlns:a16="http://schemas.microsoft.com/office/drawing/2014/main" id="{955839C9-09ED-4A1D-8BCB-51B9591B0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701" y="4720463"/>
            <a:ext cx="10043099" cy="1230264"/>
          </a:xfrm>
          <a:prstGeom prst="rect">
            <a:avLst/>
          </a:prstGeom>
        </p:spPr>
      </p:pic>
    </p:spTree>
    <p:extLst>
      <p:ext uri="{BB962C8B-B14F-4D97-AF65-F5344CB8AC3E}">
        <p14:creationId xmlns:p14="http://schemas.microsoft.com/office/powerpoint/2010/main" val="2603575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C2741D-EC76-4E7D-BFE2-D91E6E142835}"/>
              </a:ext>
            </a:extLst>
          </p:cNvPr>
          <p:cNvSpPr txBox="1">
            <a:spLocks/>
          </p:cNvSpPr>
          <p:nvPr/>
        </p:nvSpPr>
        <p:spPr>
          <a:xfrm>
            <a:off x="838200" y="200025"/>
            <a:ext cx="10515600" cy="579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6">
                    <a:lumMod val="75000"/>
                  </a:schemeClr>
                </a:solidFill>
              </a:rPr>
              <a:t>Wrong Codec</a:t>
            </a:r>
          </a:p>
        </p:txBody>
      </p:sp>
      <p:cxnSp>
        <p:nvCxnSpPr>
          <p:cNvPr id="5" name="Straight Connector 4">
            <a:extLst>
              <a:ext uri="{FF2B5EF4-FFF2-40B4-BE49-F238E27FC236}">
                <a16:creationId xmlns:a16="http://schemas.microsoft.com/office/drawing/2014/main" id="{5F11429F-F46D-4FBC-B99C-200920023193}"/>
              </a:ext>
            </a:extLst>
          </p:cNvPr>
          <p:cNvCxnSpPr>
            <a:cxnSpLocks/>
          </p:cNvCxnSpPr>
          <p:nvPr/>
        </p:nvCxnSpPr>
        <p:spPr>
          <a:xfrm rot="5400000">
            <a:off x="6095999" y="-1341131"/>
            <a:ext cx="0" cy="1097280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D6F921D-78E4-4B9F-9637-90352A0FA655}"/>
              </a:ext>
            </a:extLst>
          </p:cNvPr>
          <p:cNvSpPr txBox="1"/>
          <p:nvPr/>
        </p:nvSpPr>
        <p:spPr>
          <a:xfrm>
            <a:off x="623072" y="1605696"/>
            <a:ext cx="513410" cy="2069483"/>
          </a:xfrm>
          <a:prstGeom prst="rect">
            <a:avLst/>
          </a:prstGeom>
          <a:noFill/>
        </p:spPr>
        <p:txBody>
          <a:bodyPr vert="wordArtVert" wrap="square" rtlCol="0">
            <a:spAutoFit/>
          </a:bodyPr>
          <a:lstStyle/>
          <a:p>
            <a:r>
              <a:rPr lang="en-US" dirty="0"/>
              <a:t>INPUT</a:t>
            </a:r>
          </a:p>
        </p:txBody>
      </p:sp>
      <p:sp>
        <p:nvSpPr>
          <p:cNvPr id="15" name="TextBox 14">
            <a:extLst>
              <a:ext uri="{FF2B5EF4-FFF2-40B4-BE49-F238E27FC236}">
                <a16:creationId xmlns:a16="http://schemas.microsoft.com/office/drawing/2014/main" id="{590FF53E-1234-4BFB-8D9A-A700ED23EAA1}"/>
              </a:ext>
            </a:extLst>
          </p:cNvPr>
          <p:cNvSpPr txBox="1"/>
          <p:nvPr/>
        </p:nvSpPr>
        <p:spPr>
          <a:xfrm>
            <a:off x="623072" y="4282067"/>
            <a:ext cx="513410" cy="2107056"/>
          </a:xfrm>
          <a:prstGeom prst="rect">
            <a:avLst/>
          </a:prstGeom>
          <a:noFill/>
        </p:spPr>
        <p:txBody>
          <a:bodyPr vert="wordArtVert" wrap="square" rtlCol="0">
            <a:spAutoFit/>
          </a:bodyPr>
          <a:lstStyle/>
          <a:p>
            <a:r>
              <a:rPr lang="en-US" dirty="0"/>
              <a:t>OUTPUT</a:t>
            </a:r>
          </a:p>
        </p:txBody>
      </p:sp>
      <p:pic>
        <p:nvPicPr>
          <p:cNvPr id="4" name="Picture 3">
            <a:extLst>
              <a:ext uri="{FF2B5EF4-FFF2-40B4-BE49-F238E27FC236}">
                <a16:creationId xmlns:a16="http://schemas.microsoft.com/office/drawing/2014/main" id="{41228A71-DA86-4BFF-9D25-B3E9CF60737B}"/>
              </a:ext>
            </a:extLst>
          </p:cNvPr>
          <p:cNvPicPr>
            <a:picLocks noChangeAspect="1"/>
          </p:cNvPicPr>
          <p:nvPr/>
        </p:nvPicPr>
        <p:blipFill>
          <a:blip r:embed="rId2"/>
          <a:stretch>
            <a:fillRect/>
          </a:stretch>
        </p:blipFill>
        <p:spPr>
          <a:xfrm>
            <a:off x="4091808" y="1050718"/>
            <a:ext cx="4673819" cy="2256326"/>
          </a:xfrm>
          <a:prstGeom prst="rect">
            <a:avLst/>
          </a:prstGeom>
        </p:spPr>
      </p:pic>
      <p:sp>
        <p:nvSpPr>
          <p:cNvPr id="9" name="Rectangle 8">
            <a:extLst>
              <a:ext uri="{FF2B5EF4-FFF2-40B4-BE49-F238E27FC236}">
                <a16:creationId xmlns:a16="http://schemas.microsoft.com/office/drawing/2014/main" id="{18879283-D716-41C2-91B6-A7CD70062255}"/>
              </a:ext>
            </a:extLst>
          </p:cNvPr>
          <p:cNvSpPr/>
          <p:nvPr/>
        </p:nvSpPr>
        <p:spPr>
          <a:xfrm>
            <a:off x="6584084" y="2581352"/>
            <a:ext cx="457847" cy="372055"/>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581E61A1-5F5F-4437-B951-F0D4765A4A4D}"/>
              </a:ext>
            </a:extLst>
          </p:cNvPr>
          <p:cNvPicPr>
            <a:picLocks noChangeAspect="1"/>
          </p:cNvPicPr>
          <p:nvPr/>
        </p:nvPicPr>
        <p:blipFill rotWithShape="1">
          <a:blip r:embed="rId3">
            <a:extLst>
              <a:ext uri="{28A0092B-C50C-407E-A947-70E740481C1C}">
                <a14:useLocalDpi xmlns:a14="http://schemas.microsoft.com/office/drawing/2010/main" val="0"/>
              </a:ext>
            </a:extLst>
          </a:blip>
          <a:srcRect t="46178" r="7432" b="16932"/>
          <a:stretch/>
        </p:blipFill>
        <p:spPr>
          <a:xfrm>
            <a:off x="1412999" y="4728706"/>
            <a:ext cx="10155929" cy="1059153"/>
          </a:xfrm>
          <a:prstGeom prst="rect">
            <a:avLst/>
          </a:prstGeom>
        </p:spPr>
      </p:pic>
    </p:spTree>
    <p:extLst>
      <p:ext uri="{BB962C8B-B14F-4D97-AF65-F5344CB8AC3E}">
        <p14:creationId xmlns:p14="http://schemas.microsoft.com/office/powerpoint/2010/main" val="2818694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INTRODUCTION</a:t>
            </a:r>
          </a:p>
        </p:txBody>
      </p:sp>
    </p:spTree>
    <p:extLst>
      <p:ext uri="{BB962C8B-B14F-4D97-AF65-F5344CB8AC3E}">
        <p14:creationId xmlns:p14="http://schemas.microsoft.com/office/powerpoint/2010/main" val="1802132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PERFORMANCE METRICS</a:t>
            </a:r>
          </a:p>
        </p:txBody>
      </p:sp>
    </p:spTree>
    <p:extLst>
      <p:ext uri="{BB962C8B-B14F-4D97-AF65-F5344CB8AC3E}">
        <p14:creationId xmlns:p14="http://schemas.microsoft.com/office/powerpoint/2010/main" val="4000315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48236"/>
            <a:ext cx="10515600" cy="2961528"/>
          </a:xfrm>
        </p:spPr>
        <p:txBody>
          <a:bodyPr>
            <a:normAutofit/>
          </a:bodyPr>
          <a:lstStyle/>
          <a:p>
            <a:pPr marL="0" indent="0" algn="just">
              <a:buNone/>
            </a:pPr>
            <a:r>
              <a:rPr lang="en-US" sz="2400" dirty="0">
                <a:cs typeface="Arial" panose="020B0604020202020204" pitchFamily="34" charset="0"/>
              </a:rPr>
              <a:t>For evaluation of our model we calculate the Recall, Precision and mean Average Precision for each class of event identified and also a mean Average Precision over all the classes.</a:t>
            </a:r>
          </a:p>
          <a:p>
            <a:pPr marL="0" indent="0" algn="just">
              <a:buNone/>
            </a:pPr>
            <a:endParaRPr lang="en-US" sz="2400" dirty="0">
              <a:cs typeface="Arial" panose="020B0604020202020204" pitchFamily="34" charset="0"/>
            </a:endParaRPr>
          </a:p>
          <a:p>
            <a:pPr marL="0" indent="0" algn="just">
              <a:buNone/>
            </a:pPr>
            <a:r>
              <a:rPr lang="en-US" sz="2400" dirty="0">
                <a:cs typeface="Arial" panose="020B0604020202020204" pitchFamily="34" charset="0"/>
              </a:rPr>
              <a:t>	Recall = True Positives/(True Positives+ False Negatives)</a:t>
            </a:r>
          </a:p>
          <a:p>
            <a:pPr marL="0" indent="0" algn="just">
              <a:buNone/>
            </a:pPr>
            <a:r>
              <a:rPr lang="en-US" sz="2400" dirty="0">
                <a:cs typeface="Arial" panose="020B0604020202020204" pitchFamily="34" charset="0"/>
              </a:rPr>
              <a:t>	Precision = True Positives/(True Positives+ False Positives)</a:t>
            </a:r>
          </a:p>
          <a:p>
            <a:pPr marL="0" indent="0" algn="just">
              <a:buNone/>
            </a:pPr>
            <a:r>
              <a:rPr lang="en-US" sz="2400" dirty="0">
                <a:cs typeface="Arial" panose="020B0604020202020204" pitchFamily="34" charset="0"/>
              </a:rPr>
              <a:t>	Accuracy = (True Positives + True Negatives)/Total</a:t>
            </a:r>
          </a:p>
          <a:p>
            <a:pPr marL="0" indent="0" algn="just">
              <a:buNone/>
            </a:pPr>
            <a:endParaRPr lang="en-US" sz="2400" dirty="0">
              <a:cs typeface="Arial" panose="020B0604020202020204" pitchFamily="34" charset="0"/>
            </a:endParaRPr>
          </a:p>
        </p:txBody>
      </p:sp>
      <p:sp>
        <p:nvSpPr>
          <p:cNvPr id="7" name="Title 1">
            <a:extLst>
              <a:ext uri="{FF2B5EF4-FFF2-40B4-BE49-F238E27FC236}">
                <a16:creationId xmlns:a16="http://schemas.microsoft.com/office/drawing/2014/main" id="{B75EF6C5-22C1-4785-A0E9-FE851AC40BAE}"/>
              </a:ext>
            </a:extLst>
          </p:cNvPr>
          <p:cNvSpPr txBox="1">
            <a:spLocks/>
          </p:cNvSpPr>
          <p:nvPr/>
        </p:nvSpPr>
        <p:spPr>
          <a:xfrm>
            <a:off x="838200" y="200025"/>
            <a:ext cx="10515600" cy="579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6">
                    <a:lumMod val="75000"/>
                  </a:schemeClr>
                </a:solidFill>
              </a:rPr>
              <a:t>Performance Metrics</a:t>
            </a:r>
          </a:p>
        </p:txBody>
      </p:sp>
    </p:spTree>
    <p:extLst>
      <p:ext uri="{BB962C8B-B14F-4D97-AF65-F5344CB8AC3E}">
        <p14:creationId xmlns:p14="http://schemas.microsoft.com/office/powerpoint/2010/main" val="1375270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328961-ADFF-4B89-BEAE-E9B5355487E0}"/>
              </a:ext>
            </a:extLst>
          </p:cNvPr>
          <p:cNvSpPr txBox="1">
            <a:spLocks/>
          </p:cNvSpPr>
          <p:nvPr/>
        </p:nvSpPr>
        <p:spPr>
          <a:xfrm>
            <a:off x="838200" y="200025"/>
            <a:ext cx="10515600" cy="579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6">
                    <a:lumMod val="75000"/>
                  </a:schemeClr>
                </a:solidFill>
              </a:rPr>
              <a:t>Performance Metrics</a:t>
            </a:r>
          </a:p>
        </p:txBody>
      </p:sp>
      <p:pic>
        <p:nvPicPr>
          <p:cNvPr id="6" name="Picture 5">
            <a:extLst>
              <a:ext uri="{FF2B5EF4-FFF2-40B4-BE49-F238E27FC236}">
                <a16:creationId xmlns:a16="http://schemas.microsoft.com/office/drawing/2014/main" id="{171E19C6-212A-4EEA-B6AD-66B2BA229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693" y="1116182"/>
            <a:ext cx="6592614" cy="4884576"/>
          </a:xfrm>
          <a:prstGeom prst="rect">
            <a:avLst/>
          </a:prstGeom>
        </p:spPr>
      </p:pic>
    </p:spTree>
    <p:extLst>
      <p:ext uri="{BB962C8B-B14F-4D97-AF65-F5344CB8AC3E}">
        <p14:creationId xmlns:p14="http://schemas.microsoft.com/office/powerpoint/2010/main" val="1962704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2381"/>
          </a:xfrm>
        </p:spPr>
        <p:txBody>
          <a:bodyPr>
            <a:normAutofit/>
          </a:bodyPr>
          <a:lstStyle/>
          <a:p>
            <a:pPr algn="ctr"/>
            <a:r>
              <a:rPr lang="en-US" sz="2800" dirty="0">
                <a:solidFill>
                  <a:schemeClr val="accent6">
                    <a:lumMod val="75000"/>
                  </a:schemeClr>
                </a:solidFill>
                <a:cs typeface="Arial" panose="020B0604020202020204" pitchFamily="34" charset="0"/>
              </a:rPr>
              <a:t>Dataset</a:t>
            </a:r>
          </a:p>
        </p:txBody>
      </p:sp>
      <p:sp>
        <p:nvSpPr>
          <p:cNvPr id="3" name="Content Placeholder 2"/>
          <p:cNvSpPr>
            <a:spLocks noGrp="1"/>
          </p:cNvSpPr>
          <p:nvPr>
            <p:ph idx="1"/>
          </p:nvPr>
        </p:nvSpPr>
        <p:spPr>
          <a:xfrm>
            <a:off x="838200" y="2393576"/>
            <a:ext cx="10515600" cy="2070848"/>
          </a:xfrm>
        </p:spPr>
        <p:txBody>
          <a:bodyPr>
            <a:normAutofit/>
          </a:bodyPr>
          <a:lstStyle/>
          <a:p>
            <a:pPr marL="0" indent="0" algn="just">
              <a:buNone/>
            </a:pPr>
            <a:r>
              <a:rPr lang="en-US" sz="2400" dirty="0">
                <a:latin typeface="Arial" panose="020B0604020202020204" pitchFamily="34" charset="0"/>
                <a:cs typeface="Arial" panose="020B0604020202020204" pitchFamily="34" charset="0"/>
              </a:rPr>
              <a:t>We use the </a:t>
            </a:r>
            <a:r>
              <a:rPr lang="en-US" sz="2400" dirty="0" err="1">
                <a:solidFill>
                  <a:schemeClr val="accent6">
                    <a:lumMod val="75000"/>
                  </a:schemeClr>
                </a:solidFill>
                <a:latin typeface="Arial" panose="020B0604020202020204" pitchFamily="34" charset="0"/>
                <a:cs typeface="Arial" panose="020B0604020202020204" pitchFamily="34" charset="0"/>
              </a:rPr>
              <a:t>SoccerNet</a:t>
            </a:r>
            <a:r>
              <a:rPr lang="en-US" sz="2400" dirty="0">
                <a:latin typeface="Arial" panose="020B0604020202020204" pitchFamily="34" charset="0"/>
                <a:cs typeface="Arial" panose="020B0604020202020204" pitchFamily="34" charset="0"/>
              </a:rPr>
              <a:t> Dataset consisting of video footage from soccer games across the top five leagues in Europe along with European Cups. The dataset used comes in two variations, one of about 119 GB, of lower quality. The other of Higher quality, of &gt; 2TB in size. The accompanying labels of the dataset. Dataset would be video feeds of games, annotated by the labels.</a:t>
            </a:r>
          </a:p>
        </p:txBody>
      </p:sp>
    </p:spTree>
    <p:extLst>
      <p:ext uri="{BB962C8B-B14F-4D97-AF65-F5344CB8AC3E}">
        <p14:creationId xmlns:p14="http://schemas.microsoft.com/office/powerpoint/2010/main" val="1612473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RESULTS</a:t>
            </a:r>
          </a:p>
        </p:txBody>
      </p:sp>
    </p:spTree>
    <p:extLst>
      <p:ext uri="{BB962C8B-B14F-4D97-AF65-F5344CB8AC3E}">
        <p14:creationId xmlns:p14="http://schemas.microsoft.com/office/powerpoint/2010/main" val="39936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E99-FD01-4303-AC25-1CC87137808E}"/>
              </a:ext>
            </a:extLst>
          </p:cNvPr>
          <p:cNvSpPr>
            <a:spLocks noGrp="1"/>
          </p:cNvSpPr>
          <p:nvPr>
            <p:ph type="title"/>
          </p:nvPr>
        </p:nvSpPr>
        <p:spPr>
          <a:xfrm>
            <a:off x="838200" y="365126"/>
            <a:ext cx="10515600" cy="673966"/>
          </a:xfrm>
        </p:spPr>
        <p:txBody>
          <a:bodyPr>
            <a:normAutofit/>
          </a:bodyPr>
          <a:lstStyle/>
          <a:p>
            <a:pPr algn="ctr"/>
            <a:r>
              <a:rPr lang="en-US" sz="3600" dirty="0">
                <a:solidFill>
                  <a:schemeClr val="accent6">
                    <a:lumMod val="75000"/>
                  </a:schemeClr>
                </a:solidFill>
              </a:rPr>
              <a:t>Training Accuracy</a:t>
            </a:r>
          </a:p>
        </p:txBody>
      </p:sp>
      <p:pic>
        <p:nvPicPr>
          <p:cNvPr id="5" name="Picture 4">
            <a:extLst>
              <a:ext uri="{FF2B5EF4-FFF2-40B4-BE49-F238E27FC236}">
                <a16:creationId xmlns:a16="http://schemas.microsoft.com/office/drawing/2014/main" id="{6CC97F69-3E27-4169-88C9-9D02898EE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582" y="1325424"/>
            <a:ext cx="10383982" cy="4855281"/>
          </a:xfrm>
          <a:prstGeom prst="rect">
            <a:avLst/>
          </a:prstGeom>
        </p:spPr>
      </p:pic>
    </p:spTree>
    <p:extLst>
      <p:ext uri="{BB962C8B-B14F-4D97-AF65-F5344CB8AC3E}">
        <p14:creationId xmlns:p14="http://schemas.microsoft.com/office/powerpoint/2010/main" val="3925950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088D-9837-43FC-8B87-BE1EA6BEDD2D}"/>
              </a:ext>
            </a:extLst>
          </p:cNvPr>
          <p:cNvSpPr>
            <a:spLocks noGrp="1"/>
          </p:cNvSpPr>
          <p:nvPr>
            <p:ph type="title"/>
          </p:nvPr>
        </p:nvSpPr>
        <p:spPr>
          <a:xfrm>
            <a:off x="838200" y="365125"/>
            <a:ext cx="10515600" cy="743239"/>
          </a:xfrm>
        </p:spPr>
        <p:txBody>
          <a:bodyPr>
            <a:normAutofit/>
          </a:bodyPr>
          <a:lstStyle/>
          <a:p>
            <a:pPr algn="ctr"/>
            <a:r>
              <a:rPr lang="en-US" sz="3600" dirty="0">
                <a:solidFill>
                  <a:schemeClr val="accent6">
                    <a:lumMod val="75000"/>
                  </a:schemeClr>
                </a:solidFill>
              </a:rPr>
              <a:t>Testing Accuracy</a:t>
            </a:r>
          </a:p>
        </p:txBody>
      </p:sp>
      <p:pic>
        <p:nvPicPr>
          <p:cNvPr id="5" name="Picture 4">
            <a:extLst>
              <a:ext uri="{FF2B5EF4-FFF2-40B4-BE49-F238E27FC236}">
                <a16:creationId xmlns:a16="http://schemas.microsoft.com/office/drawing/2014/main" id="{0356B792-CAC9-43D1-84AE-1260CD26B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93" y="1260764"/>
            <a:ext cx="10101813" cy="5014931"/>
          </a:xfrm>
          <a:prstGeom prst="rect">
            <a:avLst/>
          </a:prstGeom>
        </p:spPr>
      </p:pic>
    </p:spTree>
    <p:extLst>
      <p:ext uri="{BB962C8B-B14F-4D97-AF65-F5344CB8AC3E}">
        <p14:creationId xmlns:p14="http://schemas.microsoft.com/office/powerpoint/2010/main" val="1467376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088D-9837-43FC-8B87-BE1EA6BEDD2D}"/>
              </a:ext>
            </a:extLst>
          </p:cNvPr>
          <p:cNvSpPr>
            <a:spLocks noGrp="1"/>
          </p:cNvSpPr>
          <p:nvPr>
            <p:ph type="title"/>
          </p:nvPr>
        </p:nvSpPr>
        <p:spPr>
          <a:xfrm>
            <a:off x="838200" y="365125"/>
            <a:ext cx="10515600" cy="743239"/>
          </a:xfrm>
        </p:spPr>
        <p:txBody>
          <a:bodyPr>
            <a:normAutofit/>
          </a:bodyPr>
          <a:lstStyle/>
          <a:p>
            <a:pPr algn="ctr"/>
            <a:r>
              <a:rPr lang="en-US" sz="3600" dirty="0">
                <a:solidFill>
                  <a:schemeClr val="accent6">
                    <a:lumMod val="75000"/>
                  </a:schemeClr>
                </a:solidFill>
              </a:rPr>
              <a:t>Confusion Matrix</a:t>
            </a:r>
          </a:p>
        </p:txBody>
      </p:sp>
      <p:pic>
        <p:nvPicPr>
          <p:cNvPr id="5" name="Picture 4">
            <a:extLst>
              <a:ext uri="{FF2B5EF4-FFF2-40B4-BE49-F238E27FC236}">
                <a16:creationId xmlns:a16="http://schemas.microsoft.com/office/drawing/2014/main" id="{F55CCC34-2F72-4765-88DD-1FA6436D47C0}"/>
              </a:ext>
            </a:extLst>
          </p:cNvPr>
          <p:cNvPicPr>
            <a:picLocks noChangeAspect="1"/>
          </p:cNvPicPr>
          <p:nvPr/>
        </p:nvPicPr>
        <p:blipFill rotWithShape="1">
          <a:blip r:embed="rId2">
            <a:extLst>
              <a:ext uri="{28A0092B-C50C-407E-A947-70E740481C1C}">
                <a14:useLocalDpi xmlns:a14="http://schemas.microsoft.com/office/drawing/2010/main" val="0"/>
              </a:ext>
            </a:extLst>
          </a:blip>
          <a:srcRect t="8456" r="12087"/>
          <a:stretch/>
        </p:blipFill>
        <p:spPr>
          <a:xfrm>
            <a:off x="2790309" y="1319198"/>
            <a:ext cx="6611382" cy="4819108"/>
          </a:xfrm>
          <a:prstGeom prst="rect">
            <a:avLst/>
          </a:prstGeom>
        </p:spPr>
      </p:pic>
      <p:sp>
        <p:nvSpPr>
          <p:cNvPr id="4" name="Rectangle 3">
            <a:extLst>
              <a:ext uri="{FF2B5EF4-FFF2-40B4-BE49-F238E27FC236}">
                <a16:creationId xmlns:a16="http://schemas.microsoft.com/office/drawing/2014/main" id="{EC9856C3-D420-4C10-A6EF-5F84CEBCE9A8}"/>
              </a:ext>
            </a:extLst>
          </p:cNvPr>
          <p:cNvSpPr/>
          <p:nvPr/>
        </p:nvSpPr>
        <p:spPr>
          <a:xfrm>
            <a:off x="3699164" y="1510145"/>
            <a:ext cx="4710545" cy="997527"/>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0E92060-142E-43DA-96E7-3BCACCC5A239}"/>
              </a:ext>
            </a:extLst>
          </p:cNvPr>
          <p:cNvCxnSpPr/>
          <p:nvPr/>
        </p:nvCxnSpPr>
        <p:spPr>
          <a:xfrm flipH="1">
            <a:off x="2064327" y="1787236"/>
            <a:ext cx="1634837"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Thought Bubble: Cloud 7">
            <a:extLst>
              <a:ext uri="{FF2B5EF4-FFF2-40B4-BE49-F238E27FC236}">
                <a16:creationId xmlns:a16="http://schemas.microsoft.com/office/drawing/2014/main" id="{696F54DC-9452-4AB7-B80C-136A5EE99DA7}"/>
              </a:ext>
            </a:extLst>
          </p:cNvPr>
          <p:cNvSpPr/>
          <p:nvPr/>
        </p:nvSpPr>
        <p:spPr>
          <a:xfrm>
            <a:off x="512618" y="1108364"/>
            <a:ext cx="1551709" cy="1274618"/>
          </a:xfrm>
          <a:prstGeom prst="cloud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a:extLst>
              <a:ext uri="{FF2B5EF4-FFF2-40B4-BE49-F238E27FC236}">
                <a16:creationId xmlns:a16="http://schemas.microsoft.com/office/drawing/2014/main" id="{82057A2B-3F98-4CD3-97D5-8D6B4285CB5F}"/>
              </a:ext>
            </a:extLst>
          </p:cNvPr>
          <p:cNvSpPr txBox="1"/>
          <p:nvPr/>
        </p:nvSpPr>
        <p:spPr>
          <a:xfrm>
            <a:off x="725281" y="1362577"/>
            <a:ext cx="1226127" cy="646331"/>
          </a:xfrm>
          <a:prstGeom prst="rect">
            <a:avLst/>
          </a:prstGeom>
          <a:noFill/>
        </p:spPr>
        <p:txBody>
          <a:bodyPr wrap="square" rtlCol="0">
            <a:spAutoFit/>
          </a:bodyPr>
          <a:lstStyle/>
          <a:p>
            <a:r>
              <a:rPr lang="en-US" dirty="0"/>
              <a:t>False Negatives</a:t>
            </a:r>
          </a:p>
        </p:txBody>
      </p:sp>
    </p:spTree>
    <p:extLst>
      <p:ext uri="{BB962C8B-B14F-4D97-AF65-F5344CB8AC3E}">
        <p14:creationId xmlns:p14="http://schemas.microsoft.com/office/powerpoint/2010/main" val="2476892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088D-9837-43FC-8B87-BE1EA6BEDD2D}"/>
              </a:ext>
            </a:extLst>
          </p:cNvPr>
          <p:cNvSpPr>
            <a:spLocks noGrp="1"/>
          </p:cNvSpPr>
          <p:nvPr>
            <p:ph type="title"/>
          </p:nvPr>
        </p:nvSpPr>
        <p:spPr>
          <a:xfrm>
            <a:off x="838200" y="365125"/>
            <a:ext cx="10515600" cy="743239"/>
          </a:xfrm>
        </p:spPr>
        <p:txBody>
          <a:bodyPr>
            <a:normAutofit/>
          </a:bodyPr>
          <a:lstStyle/>
          <a:p>
            <a:pPr algn="ctr"/>
            <a:r>
              <a:rPr lang="en-US" sz="3600" dirty="0">
                <a:solidFill>
                  <a:schemeClr val="accent6">
                    <a:lumMod val="75000"/>
                  </a:schemeClr>
                </a:solidFill>
              </a:rPr>
              <a:t>Overall Accuracy</a:t>
            </a:r>
          </a:p>
        </p:txBody>
      </p:sp>
      <p:pic>
        <p:nvPicPr>
          <p:cNvPr id="4" name="Picture 3">
            <a:extLst>
              <a:ext uri="{FF2B5EF4-FFF2-40B4-BE49-F238E27FC236}">
                <a16:creationId xmlns:a16="http://schemas.microsoft.com/office/drawing/2014/main" id="{404C602F-429A-4E36-ABE6-67486E3DA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944" y="2672087"/>
            <a:ext cx="9066111" cy="1617521"/>
          </a:xfrm>
          <a:prstGeom prst="rect">
            <a:avLst/>
          </a:prstGeom>
        </p:spPr>
      </p:pic>
    </p:spTree>
    <p:extLst>
      <p:ext uri="{BB962C8B-B14F-4D97-AF65-F5344CB8AC3E}">
        <p14:creationId xmlns:p14="http://schemas.microsoft.com/office/powerpoint/2010/main" val="694714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REFERENCES</a:t>
            </a:r>
          </a:p>
        </p:txBody>
      </p:sp>
    </p:spTree>
    <p:extLst>
      <p:ext uri="{BB962C8B-B14F-4D97-AF65-F5344CB8AC3E}">
        <p14:creationId xmlns:p14="http://schemas.microsoft.com/office/powerpoint/2010/main" val="4051756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86522"/>
          </a:xfrm>
        </p:spPr>
        <p:txBody>
          <a:bodyPr/>
          <a:lstStyle/>
          <a:p>
            <a:pPr algn="ctr"/>
            <a:r>
              <a:rPr lang="en-US" sz="2800" dirty="0">
                <a:solidFill>
                  <a:schemeClr val="accent6">
                    <a:lumMod val="75000"/>
                  </a:schemeClr>
                </a:solidFill>
                <a:cs typeface="Arial" panose="020B0604020202020204" pitchFamily="34" charset="0"/>
              </a:rPr>
              <a:t>Objectives</a:t>
            </a:r>
            <a:endParaRPr lang="en-US" dirty="0">
              <a:solidFill>
                <a:schemeClr val="accent6">
                  <a:lumMod val="75000"/>
                </a:schemeClr>
              </a:solidFill>
              <a:cs typeface="Arial" panose="020B0604020202020204" pitchFamily="34" charset="0"/>
            </a:endParaRPr>
          </a:p>
        </p:txBody>
      </p:sp>
      <p:sp>
        <p:nvSpPr>
          <p:cNvPr id="3" name="Content Placeholder 2"/>
          <p:cNvSpPr>
            <a:spLocks noGrp="1"/>
          </p:cNvSpPr>
          <p:nvPr>
            <p:ph idx="1"/>
          </p:nvPr>
        </p:nvSpPr>
        <p:spPr>
          <a:xfrm>
            <a:off x="838200" y="2097741"/>
            <a:ext cx="10515600" cy="4079222"/>
          </a:xfrm>
        </p:spPr>
        <p:txBody>
          <a:bodyPr>
            <a:normAutofit/>
          </a:bodyPr>
          <a:lstStyle/>
          <a:p>
            <a:pPr algn="just">
              <a:buFont typeface="Arial" panose="020B0604020202020204" pitchFamily="34" charset="0"/>
              <a:buChar char="•"/>
            </a:pPr>
            <a:r>
              <a:rPr lang="en-US" sz="2200" dirty="0">
                <a:cs typeface="Arial" panose="020B0604020202020204" pitchFamily="34" charset="0"/>
              </a:rPr>
              <a:t>To analyze the video database containing over 500 hours of soccer match footage and ‘spot’ events. </a:t>
            </a:r>
          </a:p>
          <a:p>
            <a:pPr algn="just">
              <a:buFont typeface="Arial" panose="020B0604020202020204" pitchFamily="34" charset="0"/>
              <a:buChar char="•"/>
            </a:pPr>
            <a:r>
              <a:rPr lang="en-US" sz="2200" dirty="0">
                <a:cs typeface="Arial" panose="020B0604020202020204" pitchFamily="34" charset="0"/>
              </a:rPr>
              <a:t> To classify these events , that have been spotted using activity recognition techniques, into three classes, namely:	</a:t>
            </a:r>
          </a:p>
          <a:p>
            <a:pPr lvl="2" algn="just">
              <a:buFont typeface="Calibri" panose="020F0502020204030204" pitchFamily="34" charset="0"/>
              <a:buChar char="-"/>
            </a:pPr>
            <a:r>
              <a:rPr lang="en-US" sz="1600" dirty="0">
                <a:cs typeface="Arial" panose="020B0604020202020204" pitchFamily="34" charset="0"/>
              </a:rPr>
              <a:t>Substitution	</a:t>
            </a:r>
          </a:p>
          <a:p>
            <a:pPr lvl="2" algn="just">
              <a:lnSpc>
                <a:spcPct val="100000"/>
              </a:lnSpc>
              <a:buFont typeface="Calibri" panose="020F0502020204030204" pitchFamily="34" charset="0"/>
              <a:buChar char="-"/>
            </a:pPr>
            <a:r>
              <a:rPr lang="en-US" sz="1600" dirty="0">
                <a:cs typeface="Arial" panose="020B0604020202020204" pitchFamily="34" charset="0"/>
              </a:rPr>
              <a:t>Card</a:t>
            </a:r>
          </a:p>
          <a:p>
            <a:pPr lvl="2" algn="just">
              <a:buFont typeface="Calibri" panose="020F0502020204030204" pitchFamily="34" charset="0"/>
              <a:buChar char="-"/>
            </a:pPr>
            <a:r>
              <a:rPr lang="en-US" sz="1600" dirty="0">
                <a:cs typeface="Arial" panose="020B0604020202020204" pitchFamily="34" charset="0"/>
              </a:rPr>
              <a:t>Goal</a:t>
            </a:r>
            <a:r>
              <a:rPr lang="en-US" sz="1800" b="1" dirty="0">
                <a:cs typeface="Arial" panose="020B0604020202020204" pitchFamily="34" charset="0"/>
              </a:rPr>
              <a:t> </a:t>
            </a:r>
          </a:p>
          <a:p>
            <a:pPr algn="just">
              <a:buFont typeface="Arial" panose="020B0604020202020204" pitchFamily="34" charset="0"/>
              <a:buChar char="•"/>
            </a:pPr>
            <a:r>
              <a:rPr lang="en-US" sz="2200" dirty="0">
                <a:cs typeface="Arial" panose="020B0604020202020204" pitchFamily="34" charset="0"/>
              </a:rPr>
              <a:t>To develop a model that can perform localization of very-sparse events in long videos and annotate them accordingly.</a:t>
            </a:r>
          </a:p>
          <a:p>
            <a:pPr lvl="2" algn="just">
              <a:buFont typeface="Arial" panose="020B0604020202020204" pitchFamily="34" charset="0"/>
              <a:buChar char="•"/>
            </a:pPr>
            <a:endParaRPr lang="en-US" sz="2200" dirty="0">
              <a:cs typeface="Arial" panose="020B0604020202020204" pitchFamily="34" charset="0"/>
            </a:endParaRPr>
          </a:p>
        </p:txBody>
      </p:sp>
    </p:spTree>
    <p:extLst>
      <p:ext uri="{BB962C8B-B14F-4D97-AF65-F5344CB8AC3E}">
        <p14:creationId xmlns:p14="http://schemas.microsoft.com/office/powerpoint/2010/main" val="1037600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7204"/>
          </a:xfrm>
        </p:spPr>
        <p:txBody>
          <a:bodyPr>
            <a:normAutofit/>
          </a:bodyPr>
          <a:lstStyle/>
          <a:p>
            <a:pPr algn="ctr"/>
            <a:r>
              <a:rPr lang="en-US" sz="2800" dirty="0">
                <a:solidFill>
                  <a:schemeClr val="accent6">
                    <a:lumMod val="75000"/>
                  </a:schemeClr>
                </a:solidFill>
                <a:cs typeface="Arial" panose="020B0604020202020204" pitchFamily="34" charset="0"/>
              </a:rPr>
              <a:t>References</a:t>
            </a:r>
          </a:p>
        </p:txBody>
      </p:sp>
      <p:sp>
        <p:nvSpPr>
          <p:cNvPr id="3" name="Content Placeholder 2"/>
          <p:cNvSpPr>
            <a:spLocks noGrp="1"/>
          </p:cNvSpPr>
          <p:nvPr>
            <p:ph idx="1"/>
          </p:nvPr>
        </p:nvSpPr>
        <p:spPr/>
        <p:txBody>
          <a:bodyPr>
            <a:normAutofit/>
          </a:bodyPr>
          <a:lstStyle/>
          <a:p>
            <a:pPr algn="just"/>
            <a:r>
              <a:rPr lang="en-US" sz="2400" dirty="0">
                <a:cs typeface="Arial" panose="020B0604020202020204" pitchFamily="34" charset="0"/>
              </a:rPr>
              <a:t>P. </a:t>
            </a:r>
            <a:r>
              <a:rPr lang="en-US" sz="2400" dirty="0" err="1">
                <a:cs typeface="Arial" panose="020B0604020202020204" pitchFamily="34" charset="0"/>
              </a:rPr>
              <a:t>Oskouie</a:t>
            </a:r>
            <a:r>
              <a:rPr lang="en-US" sz="2400" dirty="0">
                <a:cs typeface="Arial" panose="020B0604020202020204" pitchFamily="34" charset="0"/>
              </a:rPr>
              <a:t>, S. </a:t>
            </a:r>
            <a:r>
              <a:rPr lang="en-US" sz="2400" dirty="0" err="1">
                <a:cs typeface="Arial" panose="020B0604020202020204" pitchFamily="34" charset="0"/>
              </a:rPr>
              <a:t>Alipour</a:t>
            </a:r>
            <a:r>
              <a:rPr lang="en-US" sz="2400" dirty="0">
                <a:cs typeface="Arial" panose="020B0604020202020204" pitchFamily="34" charset="0"/>
              </a:rPr>
              <a:t>, and A.-M. </a:t>
            </a:r>
            <a:r>
              <a:rPr lang="en-US" sz="2400" dirty="0" err="1">
                <a:cs typeface="Arial" panose="020B0604020202020204" pitchFamily="34" charset="0"/>
              </a:rPr>
              <a:t>Eftekhari-Moghadam</a:t>
            </a:r>
            <a:r>
              <a:rPr lang="en-US" sz="2400" dirty="0">
                <a:cs typeface="Arial" panose="020B0604020202020204" pitchFamily="34" charset="0"/>
              </a:rPr>
              <a:t>, “Multimodal feature extraction and fusion for semantic mining of soccer video: A survey,” </a:t>
            </a:r>
            <a:r>
              <a:rPr lang="en-US" sz="2400" i="1" dirty="0" err="1">
                <a:cs typeface="Arial" panose="020B0604020202020204" pitchFamily="34" charset="0"/>
              </a:rPr>
              <a:t>Artif</a:t>
            </a:r>
            <a:r>
              <a:rPr lang="en-US" sz="2400" i="1" dirty="0">
                <a:cs typeface="Arial" panose="020B0604020202020204" pitchFamily="34" charset="0"/>
              </a:rPr>
              <a:t>. </a:t>
            </a:r>
            <a:r>
              <a:rPr lang="en-US" sz="2400" i="1" dirty="0" err="1">
                <a:cs typeface="Arial" panose="020B0604020202020204" pitchFamily="34" charset="0"/>
              </a:rPr>
              <a:t>Intell</a:t>
            </a:r>
            <a:r>
              <a:rPr lang="en-US" sz="2400" i="1" dirty="0">
                <a:cs typeface="Arial" panose="020B0604020202020204" pitchFamily="34" charset="0"/>
              </a:rPr>
              <a:t>. Rev.</a:t>
            </a:r>
            <a:r>
              <a:rPr lang="en-US" sz="2400" dirty="0">
                <a:cs typeface="Arial" panose="020B0604020202020204" pitchFamily="34" charset="0"/>
              </a:rPr>
              <a:t>, vol. 42, no. 2, pp. 173–210, 2015.</a:t>
            </a:r>
          </a:p>
          <a:p>
            <a:pPr algn="just"/>
            <a:r>
              <a:rPr lang="en-US" sz="2400" dirty="0">
                <a:cs typeface="Arial" panose="020B0604020202020204" pitchFamily="34" charset="0"/>
              </a:rPr>
              <a:t>Q. Ye, Q. Huang, S. Jiang, Y. Liu, and W. Gao, “Jersey number detection in sports video for athlete identification,” </a:t>
            </a:r>
            <a:r>
              <a:rPr lang="en-US" sz="2400" i="1" dirty="0">
                <a:cs typeface="Arial" panose="020B0604020202020204" pitchFamily="34" charset="0"/>
              </a:rPr>
              <a:t>Proc. SPIE</a:t>
            </a:r>
            <a:r>
              <a:rPr lang="en-US" sz="2400" dirty="0">
                <a:cs typeface="Arial" panose="020B0604020202020204" pitchFamily="34" charset="0"/>
              </a:rPr>
              <a:t>, vol. 5960, pp. 1599–1606, May 2015. </a:t>
            </a:r>
          </a:p>
          <a:p>
            <a:pPr algn="just"/>
            <a:r>
              <a:rPr lang="en-US" sz="2400" dirty="0">
                <a:cs typeface="Arial" panose="020B0604020202020204" pitchFamily="34" charset="0"/>
              </a:rPr>
              <a:t>M1. Boyar, Ö. Alan, S. </a:t>
            </a:r>
            <a:r>
              <a:rPr lang="en-US" sz="2400" dirty="0" err="1">
                <a:cs typeface="Arial" panose="020B0604020202020204" pitchFamily="34" charset="0"/>
              </a:rPr>
              <a:t>Akpinar</a:t>
            </a:r>
            <a:r>
              <a:rPr lang="en-US" sz="2400" dirty="0">
                <a:cs typeface="Arial" panose="020B0604020202020204" pitchFamily="34" charset="0"/>
              </a:rPr>
              <a:t>, O. </a:t>
            </a:r>
            <a:r>
              <a:rPr lang="en-US" sz="2400" dirty="0" err="1">
                <a:cs typeface="Arial" panose="020B0604020202020204" pitchFamily="34" charset="0"/>
              </a:rPr>
              <a:t>Sabuncu</a:t>
            </a:r>
            <a:r>
              <a:rPr lang="en-US" sz="2400" dirty="0">
                <a:cs typeface="Arial" panose="020B0604020202020204" pitchFamily="34" charset="0"/>
              </a:rPr>
              <a:t>, N. K. </a:t>
            </a:r>
            <a:r>
              <a:rPr lang="en-US" sz="2400" dirty="0" err="1">
                <a:cs typeface="Arial" panose="020B0604020202020204" pitchFamily="34" charset="0"/>
              </a:rPr>
              <a:t>Çiçekli</a:t>
            </a:r>
            <a:r>
              <a:rPr lang="en-US" sz="2400" dirty="0">
                <a:cs typeface="Arial" panose="020B0604020202020204" pitchFamily="34" charset="0"/>
              </a:rPr>
              <a:t>, and F N. </a:t>
            </a:r>
            <a:r>
              <a:rPr lang="en-US" sz="2400" dirty="0" err="1">
                <a:cs typeface="Arial" panose="020B0604020202020204" pitchFamily="34" charset="0"/>
              </a:rPr>
              <a:t>Alpaslan</a:t>
            </a:r>
            <a:r>
              <a:rPr lang="en-US" sz="2400" dirty="0">
                <a:cs typeface="Arial" panose="020B0604020202020204" pitchFamily="34" charset="0"/>
              </a:rPr>
              <a:t>, “Event boundary detection using audio-visual features and Web-casting texts with imprecise time information,” in </a:t>
            </a:r>
            <a:r>
              <a:rPr lang="en-US" sz="2400" i="1" dirty="0">
                <a:cs typeface="Arial" panose="020B0604020202020204" pitchFamily="34" charset="0"/>
              </a:rPr>
              <a:t>Proc. IEEE </a:t>
            </a:r>
            <a:r>
              <a:rPr lang="pt-BR" sz="2400" i="1" dirty="0">
                <a:cs typeface="Arial" panose="020B0604020202020204" pitchFamily="34" charset="0"/>
              </a:rPr>
              <a:t>Int. Conf. Multimedia Expo (ICME)</a:t>
            </a:r>
            <a:r>
              <a:rPr lang="pt-BR" sz="2400" dirty="0">
                <a:cs typeface="Arial" panose="020B0604020202020204" pitchFamily="34" charset="0"/>
              </a:rPr>
              <a:t>, Jul. 2014, pp. 578–583.</a:t>
            </a:r>
            <a:endParaRPr lang="en-US" sz="2400" dirty="0">
              <a:cs typeface="Arial" panose="020B0604020202020204" pitchFamily="34" charset="0"/>
            </a:endParaRPr>
          </a:p>
        </p:txBody>
      </p:sp>
    </p:spTree>
    <p:extLst>
      <p:ext uri="{BB962C8B-B14F-4D97-AF65-F5344CB8AC3E}">
        <p14:creationId xmlns:p14="http://schemas.microsoft.com/office/powerpoint/2010/main" val="4254772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6518"/>
            <a:ext cx="10515600" cy="5872767"/>
          </a:xfrm>
        </p:spPr>
        <p:txBody>
          <a:bodyPr>
            <a:normAutofit/>
          </a:bodyPr>
          <a:lstStyle/>
          <a:p>
            <a:pPr algn="just"/>
            <a:r>
              <a:rPr lang="en-US" sz="2400" dirty="0">
                <a:cs typeface="Arial" panose="020B0604020202020204" pitchFamily="34" charset="0"/>
              </a:rPr>
              <a:t>C. Xu, J. Wang, H. Lu, and Y. Zhang, “A novel framework for semantic annotation and personalized retrieval of sports video,” </a:t>
            </a:r>
            <a:r>
              <a:rPr lang="en-US" sz="2400" i="1" dirty="0">
                <a:cs typeface="Arial" panose="020B0604020202020204" pitchFamily="34" charset="0"/>
              </a:rPr>
              <a:t>IEEE Trans. </a:t>
            </a:r>
            <a:r>
              <a:rPr lang="pt-BR" sz="2400" i="1" dirty="0">
                <a:cs typeface="Arial" panose="020B0604020202020204" pitchFamily="34" charset="0"/>
              </a:rPr>
              <a:t>Multimedia</a:t>
            </a:r>
            <a:r>
              <a:rPr lang="pt-BR" sz="2400" dirty="0">
                <a:cs typeface="Arial" panose="020B0604020202020204" pitchFamily="34" charset="0"/>
              </a:rPr>
              <a:t>, vol. 10, no. 3, pp. 421–436, Apr. 2014.</a:t>
            </a:r>
          </a:p>
          <a:p>
            <a:pPr algn="just"/>
            <a:r>
              <a:rPr lang="en-US" sz="2400" dirty="0">
                <a:cs typeface="Arial" panose="020B0604020202020204" pitchFamily="34" charset="0"/>
              </a:rPr>
              <a:t>C. Xu, J. Wang, K. Wan, Y. Li, and L. </a:t>
            </a:r>
            <a:r>
              <a:rPr lang="en-US" sz="2400" dirty="0" err="1">
                <a:cs typeface="Arial" panose="020B0604020202020204" pitchFamily="34" charset="0"/>
              </a:rPr>
              <a:t>Duan</a:t>
            </a:r>
            <a:r>
              <a:rPr lang="en-US" sz="2400" dirty="0">
                <a:cs typeface="Arial" panose="020B0604020202020204" pitchFamily="34" charset="0"/>
              </a:rPr>
              <a:t>, “Live sports event detection based on broadcast video and Web-casting text,” in </a:t>
            </a:r>
            <a:r>
              <a:rPr lang="en-US" sz="2400" i="1" dirty="0">
                <a:cs typeface="Arial" panose="020B0604020202020204" pitchFamily="34" charset="0"/>
              </a:rPr>
              <a:t>Proc. 14th </a:t>
            </a:r>
            <a:r>
              <a:rPr lang="en-US" sz="2400" i="1" dirty="0" err="1">
                <a:cs typeface="Arial" panose="020B0604020202020204" pitchFamily="34" charset="0"/>
              </a:rPr>
              <a:t>Annu</a:t>
            </a:r>
            <a:r>
              <a:rPr lang="en-US" sz="2400" i="1" dirty="0">
                <a:cs typeface="Arial" panose="020B0604020202020204" pitchFamily="34" charset="0"/>
              </a:rPr>
              <a:t>. ACM Int. Conf. Multimedia</a:t>
            </a:r>
            <a:r>
              <a:rPr lang="en-US" sz="2400" dirty="0">
                <a:cs typeface="Arial" panose="020B0604020202020204" pitchFamily="34" charset="0"/>
              </a:rPr>
              <a:t>, 2015, pp. 221–230.</a:t>
            </a:r>
          </a:p>
          <a:p>
            <a:pPr algn="just"/>
            <a:r>
              <a:rPr lang="en-US" sz="2400" dirty="0">
                <a:cs typeface="Arial" panose="020B0604020202020204" pitchFamily="34" charset="0"/>
              </a:rPr>
              <a:t>H. Xu, T.-H. Fong, and T.-S. Chua, “Fusion of multiple asynchronous information sources for event detection in soccer video,” in </a:t>
            </a:r>
            <a:r>
              <a:rPr lang="en-US" sz="2400" i="1" dirty="0">
                <a:cs typeface="Arial" panose="020B0604020202020204" pitchFamily="34" charset="0"/>
              </a:rPr>
              <a:t>Proc. IEEE </a:t>
            </a:r>
            <a:r>
              <a:rPr lang="pt-BR" sz="2400" i="1" dirty="0">
                <a:cs typeface="Arial" panose="020B0604020202020204" pitchFamily="34" charset="0"/>
              </a:rPr>
              <a:t>Int. Conf. Multimedia Expo (ICME)</a:t>
            </a:r>
            <a:r>
              <a:rPr lang="pt-BR" sz="2400" dirty="0">
                <a:cs typeface="Arial" panose="020B0604020202020204" pitchFamily="34" charset="0"/>
              </a:rPr>
              <a:t>, Jul. 2005, pp. 1242–1245.</a:t>
            </a:r>
          </a:p>
          <a:p>
            <a:pPr algn="just"/>
            <a:r>
              <a:rPr lang="en-US" sz="2400" dirty="0">
                <a:cs typeface="Arial" panose="020B0604020202020204" pitchFamily="34" charset="0"/>
              </a:rPr>
              <a:t>Y. Gong, L. T. Sin, C. H. </a:t>
            </a:r>
            <a:r>
              <a:rPr lang="en-US" sz="2400" dirty="0" err="1">
                <a:cs typeface="Arial" panose="020B0604020202020204" pitchFamily="34" charset="0"/>
              </a:rPr>
              <a:t>Chuan</a:t>
            </a:r>
            <a:r>
              <a:rPr lang="en-US" sz="2400" dirty="0">
                <a:cs typeface="Arial" panose="020B0604020202020204" pitchFamily="34" charset="0"/>
              </a:rPr>
              <a:t>, H. Zhang, and M. </a:t>
            </a:r>
            <a:r>
              <a:rPr lang="en-US" sz="2400" dirty="0" err="1">
                <a:cs typeface="Arial" panose="020B0604020202020204" pitchFamily="34" charset="0"/>
              </a:rPr>
              <a:t>Sakauchi</a:t>
            </a:r>
            <a:r>
              <a:rPr lang="en-US" sz="2400" dirty="0">
                <a:cs typeface="Arial" panose="020B0604020202020204" pitchFamily="34" charset="0"/>
              </a:rPr>
              <a:t>, “Automatic parsing of TV soccer programs,” in </a:t>
            </a:r>
            <a:r>
              <a:rPr lang="en-US" sz="2400" i="1" dirty="0">
                <a:cs typeface="Arial" panose="020B0604020202020204" pitchFamily="34" charset="0"/>
              </a:rPr>
              <a:t>Proc. IEEE Int. Conf. Multimedia </a:t>
            </a:r>
            <a:r>
              <a:rPr lang="en-US" sz="2400" i="1" dirty="0" err="1">
                <a:cs typeface="Arial" panose="020B0604020202020204" pitchFamily="34" charset="0"/>
              </a:rPr>
              <a:t>Comput</a:t>
            </a:r>
            <a:r>
              <a:rPr lang="en-US" sz="2400" i="1" dirty="0">
                <a:cs typeface="Arial" panose="020B0604020202020204" pitchFamily="34" charset="0"/>
              </a:rPr>
              <a:t>. Syst.</a:t>
            </a:r>
            <a:r>
              <a:rPr lang="en-US" sz="2400" dirty="0">
                <a:cs typeface="Arial" panose="020B0604020202020204" pitchFamily="34" charset="0"/>
              </a:rPr>
              <a:t>, May 1995, pp. 167–174.</a:t>
            </a:r>
          </a:p>
          <a:p>
            <a:pPr algn="just"/>
            <a:r>
              <a:rPr lang="en-US" sz="2400" dirty="0">
                <a:cs typeface="Arial" panose="020B0604020202020204" pitchFamily="34" charset="0"/>
              </a:rPr>
              <a:t>X. Qian, H. Wang, G. Liu, and X. </a:t>
            </a:r>
            <a:r>
              <a:rPr lang="en-US" sz="2400" dirty="0" err="1">
                <a:cs typeface="Arial" panose="020B0604020202020204" pitchFamily="34" charset="0"/>
              </a:rPr>
              <a:t>Hou</a:t>
            </a:r>
            <a:r>
              <a:rPr lang="en-US" sz="2400" dirty="0">
                <a:cs typeface="Arial" panose="020B0604020202020204" pitchFamily="34" charset="0"/>
              </a:rPr>
              <a:t>, “HMM based soccer video event detection using enhanced mid-level semantic,” Multimedia Tools </a:t>
            </a:r>
            <a:r>
              <a:rPr lang="it-IT" sz="2400" dirty="0">
                <a:cs typeface="Arial" panose="020B0604020202020204" pitchFamily="34" charset="0"/>
              </a:rPr>
              <a:t>Appl., vol. 60, no. 1, pp. 233–255, 2012.</a:t>
            </a:r>
            <a:endParaRPr lang="en-US" sz="2400" dirty="0">
              <a:cs typeface="Arial" panose="020B0604020202020204" pitchFamily="34" charset="0"/>
            </a:endParaRPr>
          </a:p>
          <a:p>
            <a:pPr algn="just"/>
            <a:endParaRPr lang="en-US" sz="2400" dirty="0">
              <a:cs typeface="Arial" panose="020B0604020202020204" pitchFamily="34" charset="0"/>
            </a:endParaRPr>
          </a:p>
        </p:txBody>
      </p:sp>
    </p:spTree>
    <p:extLst>
      <p:ext uri="{BB962C8B-B14F-4D97-AF65-F5344CB8AC3E}">
        <p14:creationId xmlns:p14="http://schemas.microsoft.com/office/powerpoint/2010/main" val="3100473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8034"/>
            <a:ext cx="10515600" cy="5648929"/>
          </a:xfrm>
        </p:spPr>
        <p:txBody>
          <a:bodyPr>
            <a:normAutofit/>
          </a:bodyPr>
          <a:lstStyle/>
          <a:p>
            <a:pPr algn="just"/>
            <a:r>
              <a:rPr lang="en-US" sz="2400" dirty="0">
                <a:cs typeface="Arial" panose="020B0604020202020204" pitchFamily="34" charset="0"/>
              </a:rPr>
              <a:t>H. Pan, P. van </a:t>
            </a:r>
            <a:r>
              <a:rPr lang="en-US" sz="2400" dirty="0" err="1">
                <a:cs typeface="Arial" panose="020B0604020202020204" pitchFamily="34" charset="0"/>
              </a:rPr>
              <a:t>Beek</a:t>
            </a:r>
            <a:r>
              <a:rPr lang="en-US" sz="2400" dirty="0">
                <a:cs typeface="Arial" panose="020B0604020202020204" pitchFamily="34" charset="0"/>
              </a:rPr>
              <a:t>, and M. I. </a:t>
            </a:r>
            <a:r>
              <a:rPr lang="en-US" sz="2400" dirty="0" err="1">
                <a:cs typeface="Arial" panose="020B0604020202020204" pitchFamily="34" charset="0"/>
              </a:rPr>
              <a:t>Sezan</a:t>
            </a:r>
            <a:r>
              <a:rPr lang="en-US" sz="2400" dirty="0">
                <a:cs typeface="Arial" panose="020B0604020202020204" pitchFamily="34" charset="0"/>
              </a:rPr>
              <a:t>, “Detection of slow-motion replay segments in sports video for highlights generation,” in </a:t>
            </a:r>
            <a:r>
              <a:rPr lang="en-US" sz="2400" i="1" dirty="0">
                <a:cs typeface="Arial" panose="020B0604020202020204" pitchFamily="34" charset="0"/>
              </a:rPr>
              <a:t>Proc. IEEE Int. Conf. </a:t>
            </a:r>
            <a:r>
              <a:rPr lang="en-US" sz="2400" i="1" dirty="0" err="1">
                <a:cs typeface="Arial" panose="020B0604020202020204" pitchFamily="34" charset="0"/>
              </a:rPr>
              <a:t>Acoust</a:t>
            </a:r>
            <a:r>
              <a:rPr lang="en-US" sz="2400" i="1" dirty="0">
                <a:cs typeface="Arial" panose="020B0604020202020204" pitchFamily="34" charset="0"/>
              </a:rPr>
              <a:t>., Speech, Signal Process. (ICASSP)</a:t>
            </a:r>
            <a:r>
              <a:rPr lang="en-US" sz="2400" dirty="0">
                <a:cs typeface="Arial" panose="020B0604020202020204" pitchFamily="34" charset="0"/>
              </a:rPr>
              <a:t>, vol. 3. May 2001, pp. 1649–1652.</a:t>
            </a:r>
          </a:p>
          <a:p>
            <a:pPr algn="just"/>
            <a:r>
              <a:rPr lang="en-US" sz="2400" dirty="0">
                <a:cs typeface="Arial" panose="020B0604020202020204" pitchFamily="34" charset="0"/>
              </a:rPr>
              <a:t>Y. Yang, S. Lin, Y. Zhang, and S. Tang, “Highlights extraction in soccer videos based on goal-mouth detection,” in </a:t>
            </a:r>
            <a:r>
              <a:rPr lang="en-US" sz="2400" i="1" dirty="0">
                <a:cs typeface="Arial" panose="020B0604020202020204" pitchFamily="34" charset="0"/>
              </a:rPr>
              <a:t>Proc. 9th IEEE Int. </a:t>
            </a:r>
            <a:r>
              <a:rPr lang="en-US" sz="2400" i="1" dirty="0" err="1">
                <a:cs typeface="Arial" panose="020B0604020202020204" pitchFamily="34" charset="0"/>
              </a:rPr>
              <a:t>Symp</a:t>
            </a:r>
            <a:r>
              <a:rPr lang="en-US" sz="2400" i="1" dirty="0">
                <a:cs typeface="Arial" panose="020B0604020202020204" pitchFamily="34" charset="0"/>
              </a:rPr>
              <a:t>. Signal Process. Appl.</a:t>
            </a:r>
            <a:r>
              <a:rPr lang="en-US" sz="2400" dirty="0">
                <a:cs typeface="Arial" panose="020B0604020202020204" pitchFamily="34" charset="0"/>
              </a:rPr>
              <a:t>, Feb. 2007, pp. 1–4.</a:t>
            </a:r>
          </a:p>
          <a:p>
            <a:pPr algn="just"/>
            <a:r>
              <a:rPr lang="en-US" sz="2400" dirty="0">
                <a:cs typeface="Arial" panose="020B0604020202020204" pitchFamily="34" charset="0"/>
              </a:rPr>
              <a:t>Y. Li, G. Liu, and X. Qian, “Ball and field line detection for placed kick refinement,” in </a:t>
            </a:r>
            <a:r>
              <a:rPr lang="en-US" sz="2400" i="1" dirty="0">
                <a:cs typeface="Arial" panose="020B0604020202020204" pitchFamily="34" charset="0"/>
              </a:rPr>
              <a:t>Proc. Goal </a:t>
            </a:r>
            <a:r>
              <a:rPr lang="en-US" sz="2400" i="1" dirty="0" err="1">
                <a:cs typeface="Arial" panose="020B0604020202020204" pitchFamily="34" charset="0"/>
              </a:rPr>
              <a:t>Congr</a:t>
            </a:r>
            <a:r>
              <a:rPr lang="en-US" sz="2400" i="1" dirty="0">
                <a:cs typeface="Arial" panose="020B0604020202020204" pitchFamily="34" charset="0"/>
              </a:rPr>
              <a:t>. </a:t>
            </a:r>
            <a:r>
              <a:rPr lang="en-US" sz="2400" i="1" dirty="0" err="1">
                <a:cs typeface="Arial" panose="020B0604020202020204" pitchFamily="34" charset="0"/>
              </a:rPr>
              <a:t>Intell</a:t>
            </a:r>
            <a:r>
              <a:rPr lang="en-US" sz="2400" i="1" dirty="0">
                <a:cs typeface="Arial" panose="020B0604020202020204" pitchFamily="34" charset="0"/>
              </a:rPr>
              <a:t>. Syst.</a:t>
            </a:r>
            <a:r>
              <a:rPr lang="en-US" sz="2400" dirty="0">
                <a:cs typeface="Arial" panose="020B0604020202020204" pitchFamily="34" charset="0"/>
              </a:rPr>
              <a:t>, May 2009, pp. 404–407.</a:t>
            </a:r>
          </a:p>
        </p:txBody>
      </p:sp>
    </p:spTree>
    <p:extLst>
      <p:ext uri="{BB962C8B-B14F-4D97-AF65-F5344CB8AC3E}">
        <p14:creationId xmlns:p14="http://schemas.microsoft.com/office/powerpoint/2010/main" val="341549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LITERATURE SURVEY</a:t>
            </a:r>
          </a:p>
        </p:txBody>
      </p:sp>
    </p:spTree>
    <p:extLst>
      <p:ext uri="{BB962C8B-B14F-4D97-AF65-F5344CB8AC3E}">
        <p14:creationId xmlns:p14="http://schemas.microsoft.com/office/powerpoint/2010/main" val="3405589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396" y="236335"/>
            <a:ext cx="10515600" cy="633241"/>
          </a:xfrm>
        </p:spPr>
        <p:txBody>
          <a:bodyPr>
            <a:normAutofit/>
          </a:bodyPr>
          <a:lstStyle/>
          <a:p>
            <a:pPr algn="ctr"/>
            <a:r>
              <a:rPr lang="en-US" sz="2800" dirty="0">
                <a:solidFill>
                  <a:schemeClr val="accent6">
                    <a:lumMod val="75000"/>
                  </a:schemeClr>
                </a:solidFill>
                <a:cs typeface="Arial" panose="020B0604020202020204" pitchFamily="34" charset="0"/>
              </a:rPr>
              <a:t>Literature Survey</a:t>
            </a:r>
          </a:p>
        </p:txBody>
      </p:sp>
      <p:graphicFrame>
        <p:nvGraphicFramePr>
          <p:cNvPr id="5" name="Content Placeholder 5">
            <a:extLst>
              <a:ext uri="{FF2B5EF4-FFF2-40B4-BE49-F238E27FC236}">
                <a16:creationId xmlns:a16="http://schemas.microsoft.com/office/drawing/2014/main" id="{6CEB80D3-0CF1-4F11-95C8-D65AB80E4211}"/>
              </a:ext>
            </a:extLst>
          </p:cNvPr>
          <p:cNvGraphicFramePr>
            <a:graphicFrameLocks/>
          </p:cNvGraphicFramePr>
          <p:nvPr>
            <p:extLst>
              <p:ext uri="{D42A27DB-BD31-4B8C-83A1-F6EECF244321}">
                <p14:modId xmlns:p14="http://schemas.microsoft.com/office/powerpoint/2010/main" val="576295464"/>
              </p:ext>
            </p:extLst>
          </p:nvPr>
        </p:nvGraphicFramePr>
        <p:xfrm>
          <a:off x="408396" y="1519707"/>
          <a:ext cx="11568955" cy="5004879"/>
        </p:xfrm>
        <a:graphic>
          <a:graphicData uri="http://schemas.openxmlformats.org/drawingml/2006/table">
            <a:tbl>
              <a:tblPr firstRow="1" bandRow="1">
                <a:tableStyleId>{93296810-A885-4BE3-A3E7-6D5BEEA58F35}</a:tableStyleId>
              </a:tblPr>
              <a:tblGrid>
                <a:gridCol w="1132947">
                  <a:extLst>
                    <a:ext uri="{9D8B030D-6E8A-4147-A177-3AD203B41FA5}">
                      <a16:colId xmlns:a16="http://schemas.microsoft.com/office/drawing/2014/main" val="22023551"/>
                    </a:ext>
                  </a:extLst>
                </a:gridCol>
                <a:gridCol w="911884">
                  <a:extLst>
                    <a:ext uri="{9D8B030D-6E8A-4147-A177-3AD203B41FA5}">
                      <a16:colId xmlns:a16="http://schemas.microsoft.com/office/drawing/2014/main" val="1856682267"/>
                    </a:ext>
                  </a:extLst>
                </a:gridCol>
                <a:gridCol w="2666570">
                  <a:extLst>
                    <a:ext uri="{9D8B030D-6E8A-4147-A177-3AD203B41FA5}">
                      <a16:colId xmlns:a16="http://schemas.microsoft.com/office/drawing/2014/main" val="3613557890"/>
                    </a:ext>
                  </a:extLst>
                </a:gridCol>
                <a:gridCol w="3220779">
                  <a:extLst>
                    <a:ext uri="{9D8B030D-6E8A-4147-A177-3AD203B41FA5}">
                      <a16:colId xmlns:a16="http://schemas.microsoft.com/office/drawing/2014/main" val="1809554597"/>
                    </a:ext>
                  </a:extLst>
                </a:gridCol>
                <a:gridCol w="2119066">
                  <a:extLst>
                    <a:ext uri="{9D8B030D-6E8A-4147-A177-3AD203B41FA5}">
                      <a16:colId xmlns:a16="http://schemas.microsoft.com/office/drawing/2014/main" val="1437902689"/>
                    </a:ext>
                  </a:extLst>
                </a:gridCol>
                <a:gridCol w="1517709">
                  <a:extLst>
                    <a:ext uri="{9D8B030D-6E8A-4147-A177-3AD203B41FA5}">
                      <a16:colId xmlns:a16="http://schemas.microsoft.com/office/drawing/2014/main" val="3866800151"/>
                    </a:ext>
                  </a:extLst>
                </a:gridCol>
              </a:tblGrid>
              <a:tr h="513393">
                <a:tc>
                  <a:txBody>
                    <a:bodyPr/>
                    <a:lstStyle/>
                    <a:p>
                      <a:pPr algn="just"/>
                      <a:r>
                        <a:rPr lang="en-US" sz="1500" dirty="0"/>
                        <a:t>REF.</a:t>
                      </a:r>
                      <a:r>
                        <a:rPr lang="en-US" sz="1500" baseline="0" dirty="0"/>
                        <a:t>  NO</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YEAR</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PAPER TITLE</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METHODOLOGY</a:t>
                      </a:r>
                      <a:r>
                        <a:rPr lang="en-US" sz="1500" baseline="0" dirty="0"/>
                        <a:t> USED</a:t>
                      </a:r>
                      <a:endParaRPr lang="en-US" sz="1500" dirty="0"/>
                    </a:p>
                  </a:txBody>
                  <a:tcPr/>
                </a:tc>
                <a:tc>
                  <a:txBody>
                    <a:bodyPr/>
                    <a:lstStyle/>
                    <a:p>
                      <a:pPr algn="just"/>
                      <a:r>
                        <a:rPr lang="en-US" sz="1500" dirty="0"/>
                        <a:t>IDEAS</a:t>
                      </a:r>
                      <a:r>
                        <a:rPr lang="en-US" sz="1500" baseline="0" dirty="0"/>
                        <a:t> FOR ADOPTION</a:t>
                      </a:r>
                      <a:endParaRPr lang="en-US" sz="1500" dirty="0"/>
                    </a:p>
                  </a:txBody>
                  <a:tcPr/>
                </a:tc>
                <a:tc>
                  <a:txBody>
                    <a:bodyPr/>
                    <a:lstStyle/>
                    <a:p>
                      <a:pPr algn="just"/>
                      <a:r>
                        <a:rPr lang="en-US" sz="1500" dirty="0"/>
                        <a:t>ISSUES/GAPS</a:t>
                      </a:r>
                    </a:p>
                  </a:txBody>
                  <a:tcPr/>
                </a:tc>
                <a:extLst>
                  <a:ext uri="{0D108BD9-81ED-4DB2-BD59-A6C34878D82A}">
                    <a16:rowId xmlns:a16="http://schemas.microsoft.com/office/drawing/2014/main" val="2561545997"/>
                  </a:ext>
                </a:extLst>
              </a:tr>
              <a:tr h="1497162">
                <a:tc>
                  <a:txBody>
                    <a:bodyPr/>
                    <a:lstStyle/>
                    <a:p>
                      <a:pPr algn="just"/>
                      <a:r>
                        <a:rPr lang="en-US" sz="1500" dirty="0"/>
                        <a:t>      [1]</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2014</a:t>
                      </a:r>
                      <a:endParaRPr lang="en-US" sz="15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dirty="0"/>
                        <a:t>Multimodal feature extraction and fusion for semantic mining of soccer video: a survey</a:t>
                      </a:r>
                    </a:p>
                    <a:p>
                      <a:pPr algn="just"/>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Providing a framework for audio, video analysis especially of soccer videos</a:t>
                      </a:r>
                    </a:p>
                  </a:txBody>
                  <a:tcPr/>
                </a:tc>
                <a:tc>
                  <a:txBody>
                    <a:bodyPr/>
                    <a:lstStyle/>
                    <a:p>
                      <a:pPr algn="just"/>
                      <a:r>
                        <a:rPr lang="en-US" sz="1500" dirty="0"/>
                        <a:t>Defines methods to eliminate need of human intervention for video analysis</a:t>
                      </a:r>
                    </a:p>
                  </a:txBody>
                  <a:tcPr/>
                </a:tc>
                <a:tc>
                  <a:txBody>
                    <a:bodyPr/>
                    <a:lstStyle/>
                    <a:p>
                      <a:pPr algn="just"/>
                      <a:endParaRPr lang="en-US" sz="1500" dirty="0"/>
                    </a:p>
                  </a:txBody>
                  <a:tcPr/>
                </a:tc>
                <a:extLst>
                  <a:ext uri="{0D108BD9-81ED-4DB2-BD59-A6C34878D82A}">
                    <a16:rowId xmlns:a16="http://schemas.microsoft.com/office/drawing/2014/main" val="848010767"/>
                  </a:ext>
                </a:extLst>
              </a:tr>
              <a:tr h="1497162">
                <a:tc>
                  <a:txBody>
                    <a:bodyPr/>
                    <a:lstStyle/>
                    <a:p>
                      <a:pPr algn="just"/>
                      <a:r>
                        <a:rPr lang="en-US" sz="1500" dirty="0"/>
                        <a:t>      [2]</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2015</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kern="1200" dirty="0">
                          <a:effectLst/>
                        </a:rPr>
                        <a:t>Jersey number detection in sports video for athlete identification</a:t>
                      </a:r>
                    </a:p>
                    <a:p>
                      <a:pPr algn="just"/>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Using K-NN to identify a number between 0-9</a:t>
                      </a:r>
                    </a:p>
                  </a:txBody>
                  <a:tcPr/>
                </a:tc>
                <a:tc>
                  <a:txBody>
                    <a:bodyPr/>
                    <a:lstStyle/>
                    <a:p>
                      <a:pPr algn="just"/>
                      <a:r>
                        <a:rPr lang="en-US" sz="1500" dirty="0"/>
                        <a:t>It provides efficient results with minimal redundancy by</a:t>
                      </a:r>
                      <a:r>
                        <a:rPr lang="en-US" sz="1500" baseline="0" dirty="0"/>
                        <a:t> using K-NN.</a:t>
                      </a:r>
                      <a:endParaRPr lang="en-US" sz="1500" dirty="0"/>
                    </a:p>
                  </a:txBody>
                  <a:tcPr/>
                </a:tc>
                <a:tc>
                  <a:txBody>
                    <a:bodyPr/>
                    <a:lstStyle/>
                    <a:p>
                      <a:pPr algn="just"/>
                      <a:r>
                        <a:rPr lang="en-US" sz="1500" dirty="0"/>
                        <a:t>Not as accurate as a Neural Network</a:t>
                      </a:r>
                    </a:p>
                  </a:txBody>
                  <a:tcPr/>
                </a:tc>
                <a:extLst>
                  <a:ext uri="{0D108BD9-81ED-4DB2-BD59-A6C34878D82A}">
                    <a16:rowId xmlns:a16="http://schemas.microsoft.com/office/drawing/2014/main" val="2856821440"/>
                  </a:ext>
                </a:extLst>
              </a:tr>
              <a:tr h="1497162">
                <a:tc>
                  <a:txBody>
                    <a:bodyPr/>
                    <a:lstStyle/>
                    <a:p>
                      <a:pPr algn="just"/>
                      <a:r>
                        <a:rPr lang="en-US" sz="1500" dirty="0"/>
                        <a:t>      [3]</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2016</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kern="1200" dirty="0">
                          <a:effectLst/>
                        </a:rPr>
                        <a:t>Event boundary detection using audio-visual features</a:t>
                      </a:r>
                    </a:p>
                    <a:p>
                      <a:pPr algn="just"/>
                      <a:r>
                        <a:rPr lang="en-US" sz="1500" kern="1200" dirty="0">
                          <a:effectLst/>
                        </a:rPr>
                        <a:t>and Web-casting texts with imprecise time information</a:t>
                      </a:r>
                    </a:p>
                    <a:p>
                      <a:pPr algn="just"/>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Using features when the feed is web-casted and using audio visual features </a:t>
                      </a:r>
                    </a:p>
                  </a:txBody>
                  <a:tcPr/>
                </a:tc>
                <a:tc>
                  <a:txBody>
                    <a:bodyPr/>
                    <a:lstStyle/>
                    <a:p>
                      <a:pPr algn="just"/>
                      <a:r>
                        <a:rPr lang="en-US" sz="1500" dirty="0"/>
                        <a:t>Match time stamp</a:t>
                      </a:r>
                      <a:r>
                        <a:rPr lang="en-US" sz="1500" baseline="0" dirty="0"/>
                        <a:t> of the video and the game footage</a:t>
                      </a:r>
                      <a:endParaRPr lang="en-US" sz="1500" dirty="0"/>
                    </a:p>
                  </a:txBody>
                  <a:tcPr/>
                </a:tc>
                <a:tc>
                  <a:txBody>
                    <a:bodyPr/>
                    <a:lstStyle/>
                    <a:p>
                      <a:pPr algn="just"/>
                      <a:endParaRPr lang="en-US" sz="1500" dirty="0"/>
                    </a:p>
                  </a:txBody>
                  <a:tcPr/>
                </a:tc>
                <a:extLst>
                  <a:ext uri="{0D108BD9-81ED-4DB2-BD59-A6C34878D82A}">
                    <a16:rowId xmlns:a16="http://schemas.microsoft.com/office/drawing/2014/main" val="3546803364"/>
                  </a:ext>
                </a:extLst>
              </a:tr>
            </a:tbl>
          </a:graphicData>
        </a:graphic>
      </p:graphicFrame>
    </p:spTree>
    <p:extLst>
      <p:ext uri="{BB962C8B-B14F-4D97-AF65-F5344CB8AC3E}">
        <p14:creationId xmlns:p14="http://schemas.microsoft.com/office/powerpoint/2010/main" val="1419146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227A03A8-5818-43E6-80C2-1AF9D7099891}"/>
              </a:ext>
            </a:extLst>
          </p:cNvPr>
          <p:cNvGraphicFramePr>
            <a:graphicFrameLocks/>
          </p:cNvGraphicFramePr>
          <p:nvPr>
            <p:extLst>
              <p:ext uri="{D42A27DB-BD31-4B8C-83A1-F6EECF244321}">
                <p14:modId xmlns:p14="http://schemas.microsoft.com/office/powerpoint/2010/main" val="1207464969"/>
              </p:ext>
            </p:extLst>
          </p:nvPr>
        </p:nvGraphicFramePr>
        <p:xfrm>
          <a:off x="272955" y="423080"/>
          <a:ext cx="11575608" cy="5238135"/>
        </p:xfrm>
        <a:graphic>
          <a:graphicData uri="http://schemas.openxmlformats.org/drawingml/2006/table">
            <a:tbl>
              <a:tblPr firstRow="1" bandRow="1">
                <a:tableStyleId>{93296810-A885-4BE3-A3E7-6D5BEEA58F35}</a:tableStyleId>
              </a:tblPr>
              <a:tblGrid>
                <a:gridCol w="1133599">
                  <a:extLst>
                    <a:ext uri="{9D8B030D-6E8A-4147-A177-3AD203B41FA5}">
                      <a16:colId xmlns:a16="http://schemas.microsoft.com/office/drawing/2014/main" val="22023551"/>
                    </a:ext>
                  </a:extLst>
                </a:gridCol>
                <a:gridCol w="912408">
                  <a:extLst>
                    <a:ext uri="{9D8B030D-6E8A-4147-A177-3AD203B41FA5}">
                      <a16:colId xmlns:a16="http://schemas.microsoft.com/office/drawing/2014/main" val="1856682267"/>
                    </a:ext>
                  </a:extLst>
                </a:gridCol>
                <a:gridCol w="2668104">
                  <a:extLst>
                    <a:ext uri="{9D8B030D-6E8A-4147-A177-3AD203B41FA5}">
                      <a16:colId xmlns:a16="http://schemas.microsoft.com/office/drawing/2014/main" val="3613557890"/>
                    </a:ext>
                  </a:extLst>
                </a:gridCol>
                <a:gridCol w="3222631">
                  <a:extLst>
                    <a:ext uri="{9D8B030D-6E8A-4147-A177-3AD203B41FA5}">
                      <a16:colId xmlns:a16="http://schemas.microsoft.com/office/drawing/2014/main" val="1809554597"/>
                    </a:ext>
                  </a:extLst>
                </a:gridCol>
                <a:gridCol w="2120285">
                  <a:extLst>
                    <a:ext uri="{9D8B030D-6E8A-4147-A177-3AD203B41FA5}">
                      <a16:colId xmlns:a16="http://schemas.microsoft.com/office/drawing/2014/main" val="1437902689"/>
                    </a:ext>
                  </a:extLst>
                </a:gridCol>
                <a:gridCol w="1518581">
                  <a:extLst>
                    <a:ext uri="{9D8B030D-6E8A-4147-A177-3AD203B41FA5}">
                      <a16:colId xmlns:a16="http://schemas.microsoft.com/office/drawing/2014/main" val="3866800151"/>
                    </a:ext>
                  </a:extLst>
                </a:gridCol>
              </a:tblGrid>
              <a:tr h="502287">
                <a:tc>
                  <a:txBody>
                    <a:bodyPr/>
                    <a:lstStyle/>
                    <a:p>
                      <a:pPr algn="just"/>
                      <a:r>
                        <a:rPr lang="en-US" sz="1500" dirty="0"/>
                        <a:t>REF.</a:t>
                      </a:r>
                      <a:r>
                        <a:rPr lang="en-US" sz="1500" baseline="0" dirty="0"/>
                        <a:t>  NO</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YEAR</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               PAPER TITLE</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PROPOSED</a:t>
                      </a:r>
                      <a:r>
                        <a:rPr lang="en-US" sz="1500" baseline="0" dirty="0"/>
                        <a:t> TECHNIQUE</a:t>
                      </a:r>
                      <a:endParaRPr lang="en-US" sz="1500" dirty="0"/>
                    </a:p>
                  </a:txBody>
                  <a:tcPr/>
                </a:tc>
                <a:tc>
                  <a:txBody>
                    <a:bodyPr/>
                    <a:lstStyle/>
                    <a:p>
                      <a:pPr algn="just"/>
                      <a:r>
                        <a:rPr lang="en-US" sz="1500" dirty="0"/>
                        <a:t>IDEAS</a:t>
                      </a:r>
                      <a:r>
                        <a:rPr lang="en-US" sz="1500" baseline="0" dirty="0"/>
                        <a:t> FOR ADOPTION</a:t>
                      </a:r>
                      <a:endParaRPr lang="en-US" sz="1500" dirty="0"/>
                    </a:p>
                  </a:txBody>
                  <a:tcPr/>
                </a:tc>
                <a:tc>
                  <a:txBody>
                    <a:bodyPr/>
                    <a:lstStyle/>
                    <a:p>
                      <a:pPr algn="just"/>
                      <a:r>
                        <a:rPr lang="en-US" sz="1500" dirty="0"/>
                        <a:t>ISSUES/GAPS</a:t>
                      </a:r>
                    </a:p>
                  </a:txBody>
                  <a:tcPr/>
                </a:tc>
                <a:extLst>
                  <a:ext uri="{0D108BD9-81ED-4DB2-BD59-A6C34878D82A}">
                    <a16:rowId xmlns:a16="http://schemas.microsoft.com/office/drawing/2014/main" val="2561545997"/>
                  </a:ext>
                </a:extLst>
              </a:tr>
              <a:tr h="1578616">
                <a:tc>
                  <a:txBody>
                    <a:bodyPr/>
                    <a:lstStyle/>
                    <a:p>
                      <a:pPr algn="just"/>
                      <a:r>
                        <a:rPr lang="en-US" sz="1500" dirty="0"/>
                        <a:t>       [4]</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2015</a:t>
                      </a:r>
                      <a:endParaRPr lang="en-US" sz="15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kern="1200" dirty="0">
                          <a:effectLst/>
                        </a:rPr>
                        <a:t>Deep Residual Learning for Image Recognition</a:t>
                      </a:r>
                    </a:p>
                    <a:p>
                      <a:pPr algn="just"/>
                      <a:endParaRPr lang="en-US" sz="1500" b="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Link back layers to learn from previous layers , instead of learning from unreferenced functions</a:t>
                      </a:r>
                    </a:p>
                  </a:txBody>
                  <a:tcPr/>
                </a:tc>
                <a:tc>
                  <a:txBody>
                    <a:bodyPr/>
                    <a:lstStyle/>
                    <a:p>
                      <a:pPr algn="just"/>
                      <a:r>
                        <a:rPr lang="en-US" sz="1500" dirty="0"/>
                        <a:t>Makes training neural networks with larger number of layers easier. Idea to use </a:t>
                      </a:r>
                      <a:r>
                        <a:rPr lang="en-US" sz="1500" dirty="0" err="1"/>
                        <a:t>ResNet</a:t>
                      </a:r>
                      <a:r>
                        <a:rPr lang="en-US" sz="1500" dirty="0"/>
                        <a:t>.</a:t>
                      </a:r>
                    </a:p>
                  </a:txBody>
                  <a:tcPr/>
                </a:tc>
                <a:tc>
                  <a:txBody>
                    <a:bodyPr/>
                    <a:lstStyle/>
                    <a:p>
                      <a:pPr algn="just"/>
                      <a:endParaRPr lang="en-US" sz="1500" dirty="0"/>
                    </a:p>
                  </a:txBody>
                  <a:tcPr/>
                </a:tc>
                <a:extLst>
                  <a:ext uri="{0D108BD9-81ED-4DB2-BD59-A6C34878D82A}">
                    <a16:rowId xmlns:a16="http://schemas.microsoft.com/office/drawing/2014/main" val="848010767"/>
                  </a:ext>
                </a:extLst>
              </a:tr>
              <a:tr h="1578616">
                <a:tc>
                  <a:txBody>
                    <a:bodyPr/>
                    <a:lstStyle/>
                    <a:p>
                      <a:pPr algn="just"/>
                      <a:r>
                        <a:rPr lang="en-US" sz="1500" dirty="0"/>
                        <a:t>       [5]</a:t>
                      </a:r>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2015</a:t>
                      </a:r>
                      <a:endParaRPr lang="en-US" sz="15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dirty="0"/>
                        <a:t>A Novel Framework for Semantic Annotation and Personalized Retrieval of Sports Video</a:t>
                      </a:r>
                    </a:p>
                    <a:p>
                      <a:pPr algn="just"/>
                      <a:endParaRPr lang="en-US"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t>Instead of using audio visual features, rely on the web-casting text analysis</a:t>
                      </a:r>
                    </a:p>
                  </a:txBody>
                  <a:tcPr/>
                </a:tc>
                <a:tc>
                  <a:txBody>
                    <a:bodyPr/>
                    <a:lstStyle/>
                    <a:p>
                      <a:pPr algn="just"/>
                      <a:r>
                        <a:rPr lang="en-US" sz="1500" dirty="0"/>
                        <a:t>Idea to include both web based</a:t>
                      </a:r>
                      <a:r>
                        <a:rPr lang="en-US" sz="1500" baseline="0" dirty="0"/>
                        <a:t> features and real time features</a:t>
                      </a:r>
                      <a:endParaRPr lang="en-US" sz="1500" dirty="0"/>
                    </a:p>
                  </a:txBody>
                  <a:tcPr/>
                </a:tc>
                <a:tc>
                  <a:txBody>
                    <a:bodyPr/>
                    <a:lstStyle/>
                    <a:p>
                      <a:pPr algn="just"/>
                      <a:r>
                        <a:rPr lang="en-US" sz="1500" dirty="0"/>
                        <a:t>Data hard to procure</a:t>
                      </a:r>
                    </a:p>
                  </a:txBody>
                  <a:tcPr/>
                </a:tc>
                <a:extLst>
                  <a:ext uri="{0D108BD9-81ED-4DB2-BD59-A6C34878D82A}">
                    <a16:rowId xmlns:a16="http://schemas.microsoft.com/office/drawing/2014/main" val="2856821440"/>
                  </a:ext>
                </a:extLst>
              </a:tr>
              <a:tr h="1578616">
                <a:tc>
                  <a:txBody>
                    <a:bodyPr/>
                    <a:lstStyle/>
                    <a:p>
                      <a:pPr algn="just"/>
                      <a:endParaRPr lang="en-US" sz="1500" dirty="0">
                        <a:latin typeface="Times New Roman" panose="02020603050405020304" pitchFamily="18" charset="0"/>
                        <a:cs typeface="Times New Roman" panose="02020603050405020304" pitchFamily="18" charset="0"/>
                      </a:endParaRPr>
                    </a:p>
                  </a:txBody>
                  <a:tcPr/>
                </a:tc>
                <a:tc>
                  <a:txBody>
                    <a:bodyPr/>
                    <a:lstStyle/>
                    <a:p>
                      <a:pPr algn="just"/>
                      <a:endParaRPr lang="en-US" sz="1500" dirty="0">
                        <a:latin typeface="Times New Roman" panose="02020603050405020304" pitchFamily="18" charset="0"/>
                        <a:cs typeface="Times New Roman" panose="02020603050405020304" pitchFamily="18" charset="0"/>
                      </a:endParaRPr>
                    </a:p>
                  </a:txBody>
                  <a:tcPr/>
                </a:tc>
                <a:tc>
                  <a:txBody>
                    <a:bodyPr/>
                    <a:lstStyle/>
                    <a:p>
                      <a:pPr algn="just"/>
                      <a:endParaRPr lang="en-US" sz="1500" dirty="0">
                        <a:latin typeface="Times New Roman" panose="02020603050405020304" pitchFamily="18" charset="0"/>
                        <a:cs typeface="Times New Roman" panose="02020603050405020304" pitchFamily="18" charset="0"/>
                      </a:endParaRPr>
                    </a:p>
                  </a:txBody>
                  <a:tcPr/>
                </a:tc>
                <a:tc>
                  <a:txBody>
                    <a:bodyPr/>
                    <a:lstStyle/>
                    <a:p>
                      <a:pPr algn="just"/>
                      <a:endParaRPr lang="en-US" sz="1500" dirty="0"/>
                    </a:p>
                  </a:txBody>
                  <a:tcPr/>
                </a:tc>
                <a:tc>
                  <a:txBody>
                    <a:bodyPr/>
                    <a:lstStyle/>
                    <a:p>
                      <a:pPr algn="just"/>
                      <a:endParaRPr lang="en-US" sz="1500" dirty="0"/>
                    </a:p>
                  </a:txBody>
                  <a:tcPr/>
                </a:tc>
                <a:tc>
                  <a:txBody>
                    <a:bodyPr/>
                    <a:lstStyle/>
                    <a:p>
                      <a:pPr algn="just"/>
                      <a:endParaRPr lang="en-US" sz="1500" dirty="0"/>
                    </a:p>
                  </a:txBody>
                  <a:tcPr/>
                </a:tc>
                <a:extLst>
                  <a:ext uri="{0D108BD9-81ED-4DB2-BD59-A6C34878D82A}">
                    <a16:rowId xmlns:a16="http://schemas.microsoft.com/office/drawing/2014/main" val="3546803364"/>
                  </a:ext>
                </a:extLst>
              </a:tr>
            </a:tbl>
          </a:graphicData>
        </a:graphic>
      </p:graphicFrame>
    </p:spTree>
    <p:extLst>
      <p:ext uri="{BB962C8B-B14F-4D97-AF65-F5344CB8AC3E}">
        <p14:creationId xmlns:p14="http://schemas.microsoft.com/office/powerpoint/2010/main" val="2605065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3D007D-4FF2-427A-A028-CBE8EA8BC81C}"/>
              </a:ext>
            </a:extLst>
          </p:cNvPr>
          <p:cNvSpPr>
            <a:spLocks noGrp="1"/>
          </p:cNvSpPr>
          <p:nvPr>
            <p:ph type="title"/>
          </p:nvPr>
        </p:nvSpPr>
        <p:spPr>
          <a:xfrm>
            <a:off x="838200" y="2766218"/>
            <a:ext cx="10515600" cy="1325563"/>
          </a:xfrm>
        </p:spPr>
        <p:txBody>
          <a:bodyPr/>
          <a:lstStyle/>
          <a:p>
            <a:pPr algn="ctr"/>
            <a:r>
              <a:rPr lang="en-US" dirty="0">
                <a:solidFill>
                  <a:schemeClr val="accent6">
                    <a:lumMod val="75000"/>
                  </a:schemeClr>
                </a:solidFill>
              </a:rPr>
              <a:t>SUMMARY OF ISSUES</a:t>
            </a:r>
          </a:p>
        </p:txBody>
      </p:sp>
    </p:spTree>
    <p:extLst>
      <p:ext uri="{BB962C8B-B14F-4D97-AF65-F5344CB8AC3E}">
        <p14:creationId xmlns:p14="http://schemas.microsoft.com/office/powerpoint/2010/main" val="2223640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3632</TotalTime>
  <Words>1714</Words>
  <Application>Microsoft Office PowerPoint</Application>
  <PresentationFormat>Widescreen</PresentationFormat>
  <Paragraphs>213</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Times New Roman</vt:lpstr>
      <vt:lpstr>Office Theme</vt:lpstr>
      <vt:lpstr>Event Spotting in Soccer Games </vt:lpstr>
      <vt:lpstr>Introduction</vt:lpstr>
      <vt:lpstr>OBJECTIVES</vt:lpstr>
      <vt:lpstr>INTRODUCTION</vt:lpstr>
      <vt:lpstr>Objectives</vt:lpstr>
      <vt:lpstr>LITERATURE SURVEY</vt:lpstr>
      <vt:lpstr>Literature Survey</vt:lpstr>
      <vt:lpstr>PowerPoint Presentation</vt:lpstr>
      <vt:lpstr>SUMMARY OF ISSUES</vt:lpstr>
      <vt:lpstr>Summary of Issues</vt:lpstr>
      <vt:lpstr>PROPOSED SYSTEM</vt:lpstr>
      <vt:lpstr>Proposed System</vt:lpstr>
      <vt:lpstr>SYSTEM ARCHITECTURE</vt:lpstr>
      <vt:lpstr>System architecture </vt:lpstr>
      <vt:lpstr>MODULE DESCRIPTION</vt:lpstr>
      <vt:lpstr>Video Preprocessor</vt:lpstr>
      <vt:lpstr>Event Annotator</vt:lpstr>
      <vt:lpstr>ResNet</vt:lpstr>
      <vt:lpstr>Principal Component Analysis</vt:lpstr>
      <vt:lpstr>Shallow Pooling Neural Network</vt:lpstr>
      <vt:lpstr>IMPLEMENTATION DETAILS</vt:lpstr>
      <vt:lpstr>Implementation Details</vt:lpstr>
      <vt:lpstr>PowerPoint Presentation</vt:lpstr>
      <vt:lpstr>PowerPoint Presentation</vt:lpstr>
      <vt:lpstr>PowerPoint Presentation</vt:lpstr>
      <vt:lpstr>Function - Obtaining FPS</vt:lpstr>
      <vt:lpstr>Function - Extracting frame features</vt:lpstr>
      <vt:lpstr>Function – Extracting frame features</vt:lpstr>
      <vt:lpstr>PowerPoint Presentation</vt:lpstr>
      <vt:lpstr>Function – Main Function</vt:lpstr>
      <vt:lpstr>Function – Principal Component Analysis</vt:lpstr>
      <vt:lpstr>Function – Model definition </vt:lpstr>
      <vt:lpstr>TESTCASES</vt:lpstr>
      <vt:lpstr>Testcases</vt:lpstr>
      <vt:lpstr>PowerPoint Presentation</vt:lpstr>
      <vt:lpstr>PowerPoint Presentation</vt:lpstr>
      <vt:lpstr>PowerPoint Presentation</vt:lpstr>
      <vt:lpstr>PowerPoint Presentation</vt:lpstr>
      <vt:lpstr>PowerPoint Presentation</vt:lpstr>
      <vt:lpstr>PERFORMANCE METRICS</vt:lpstr>
      <vt:lpstr>PowerPoint Presentation</vt:lpstr>
      <vt:lpstr>PowerPoint Presentation</vt:lpstr>
      <vt:lpstr>Dataset</vt:lpstr>
      <vt:lpstr>RESULTS</vt:lpstr>
      <vt:lpstr>Training Accuracy</vt:lpstr>
      <vt:lpstr>Testing Accuracy</vt:lpstr>
      <vt:lpstr>Confusion Matrix</vt:lpstr>
      <vt:lpstr>Overall Accuracy</vt:lpstr>
      <vt:lpstr>REFERENCES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Spotting in Soccer Games using a scalable dataset</dc:title>
  <dc:creator>Sreevatsan</dc:creator>
  <cp:lastModifiedBy>Sreevatsan</cp:lastModifiedBy>
  <cp:revision>98</cp:revision>
  <dcterms:created xsi:type="dcterms:W3CDTF">2019-01-02T17:16:50Z</dcterms:created>
  <dcterms:modified xsi:type="dcterms:W3CDTF">2019-03-20T05:35:30Z</dcterms:modified>
</cp:coreProperties>
</file>